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b="def" i="def"/>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b="def" i="def"/>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b="def" i="def"/>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b="def" i="def"/>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103245"/>
              <a:satOff val="-16002"/>
              <a:lumOff val="283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b="def" i="def"/>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b="def" i="def"/>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2" name="标题文本"/>
          <p:cNvSpPr txBox="1"/>
          <p:nvPr>
            <p:ph type="title"/>
          </p:nvPr>
        </p:nvSpPr>
        <p:spPr>
          <a:xfrm>
            <a:off x="1435100" y="3454400"/>
            <a:ext cx="21526500" cy="3568700"/>
          </a:xfrm>
          <a:prstGeom prst="rect">
            <a:avLst/>
          </a:prstGeom>
        </p:spPr>
        <p:txBody>
          <a:bodyPr anchor="b"/>
          <a:lstStyle/>
          <a:p>
            <a:pPr/>
            <a:r>
              <a:t>标题文本</a:t>
            </a:r>
          </a:p>
        </p:txBody>
      </p:sp>
      <p:sp>
        <p:nvSpPr>
          <p:cNvPr id="13" name="正文级别 1…"/>
          <p:cNvSpPr txBox="1"/>
          <p:nvPr>
            <p:ph type="body" sz="quarter" idx="1"/>
          </p:nvPr>
        </p:nvSpPr>
        <p:spPr>
          <a:xfrm>
            <a:off x="1435100" y="7264400"/>
            <a:ext cx="21526500" cy="1231900"/>
          </a:xfrm>
          <a:prstGeom prst="rect">
            <a:avLst/>
          </a:prstGeom>
        </p:spPr>
        <p:txBody>
          <a:bodyPr anchor="t"/>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a:r>
              <a:t>正文级别 1</a:t>
            </a:r>
          </a:p>
          <a:p>
            <a:pPr lvl="1"/>
            <a:r>
              <a:t>正文级别 2</a:t>
            </a:r>
          </a:p>
          <a:p>
            <a:pPr lvl="2"/>
            <a:r>
              <a:t>正文级别 3</a:t>
            </a:r>
          </a:p>
          <a:p>
            <a:pPr lvl="3"/>
            <a:r>
              <a:t>正文级别 4</a:t>
            </a:r>
          </a:p>
          <a:p>
            <a:pPr lvl="4"/>
            <a:r>
              <a:t>正文级别 5</a:t>
            </a:r>
          </a:p>
        </p:txBody>
      </p:sp>
      <p:sp>
        <p:nvSpPr>
          <p:cNvPr id="14" name="幻灯片编号"/>
          <p:cNvSpPr txBox="1"/>
          <p:nvPr>
            <p:ph type="sldNum" sz="quarter" idx="2"/>
          </p:nvPr>
        </p:nvSpPr>
        <p:spPr>
          <a:xfrm>
            <a:off x="11955253" y="13010554"/>
            <a:ext cx="453238" cy="461367"/>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4" name="–Johnny Appleseed"/>
          <p:cNvSpPr txBox="1"/>
          <p:nvPr>
            <p:ph type="body" sz="quarter" idx="21"/>
          </p:nvPr>
        </p:nvSpPr>
        <p:spPr>
          <a:xfrm>
            <a:off x="2387600" y="8978900"/>
            <a:ext cx="19621500" cy="585112"/>
          </a:xfrm>
          <a:prstGeom prst="rect">
            <a:avLst/>
          </a:prstGeom>
        </p:spPr>
        <p:txBody>
          <a:bodyPr anchor="t">
            <a:spAutoFit/>
          </a:bodyPr>
          <a:lstStyle>
            <a:lvl1pPr marL="0" indent="0" algn="ctr">
              <a:lnSpc>
                <a:spcPct val="110000"/>
              </a:lnSpc>
              <a:spcBef>
                <a:spcPts val="0"/>
              </a:spcBef>
              <a:buSzTx/>
              <a:buNone/>
              <a:defRPr b="1" i="1" sz="3200">
                <a:solidFill>
                  <a:srgbClr val="FFFFFF"/>
                </a:solidFill>
                <a:latin typeface="+mn-lt"/>
                <a:ea typeface="+mn-ea"/>
                <a:cs typeface="+mn-cs"/>
                <a:sym typeface="Helvetica Neue"/>
              </a:defRPr>
            </a:lvl1pPr>
          </a:lstStyle>
          <a:p>
            <a:pPr/>
            <a:r>
              <a:t>–Johnny Appleseed</a:t>
            </a:r>
          </a:p>
        </p:txBody>
      </p:sp>
      <p:sp>
        <p:nvSpPr>
          <p:cNvPr id="95" name="“Type a quote here.”"/>
          <p:cNvSpPr txBox="1"/>
          <p:nvPr>
            <p:ph type="body" sz="quarter" idx="22"/>
          </p:nvPr>
        </p:nvSpPr>
        <p:spPr>
          <a:xfrm>
            <a:off x="2387600" y="6070600"/>
            <a:ext cx="19621500" cy="863600"/>
          </a:xfrm>
          <a:prstGeom prst="rect">
            <a:avLst/>
          </a:prstGeom>
        </p:spPr>
        <p:txBody>
          <a:bodyPr>
            <a:spAutoFit/>
          </a:bodyPr>
          <a:lstStyle>
            <a:lvl1pPr marL="0" indent="0" algn="ctr">
              <a:lnSpc>
                <a:spcPct val="110000"/>
              </a:lnSpc>
              <a:spcBef>
                <a:spcPts val="0"/>
              </a:spcBef>
              <a:buSzTx/>
              <a:buNone/>
              <a:defRPr b="1" sz="5000">
                <a:solidFill>
                  <a:srgbClr val="FFFFFF"/>
                </a:solidFill>
                <a:effectLst>
                  <a:outerShdw sx="100000" sy="100000" kx="0" ky="0" algn="b" rotWithShape="0" blurRad="50800" dist="25400" dir="5400000">
                    <a:srgbClr val="020202"/>
                  </a:outerShdw>
                </a:effectLst>
                <a:latin typeface="+mn-lt"/>
                <a:ea typeface="+mn-ea"/>
                <a:cs typeface="+mn-cs"/>
                <a:sym typeface="Helvetica Neue"/>
              </a:defRPr>
            </a:lvl1pPr>
          </a:lstStyle>
          <a:p>
            <a:pPr/>
            <a:r>
              <a:t>“Type a quote here.” </a:t>
            </a:r>
          </a:p>
        </p:txBody>
      </p:sp>
      <p:sp>
        <p:nvSpPr>
          <p:cNvPr id="96"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3" name="图像"/>
          <p:cNvSpPr/>
          <p:nvPr>
            <p:ph type="pic" idx="21"/>
          </p:nvPr>
        </p:nvSpPr>
        <p:spPr>
          <a:xfrm>
            <a:off x="-63500" y="-1270000"/>
            <a:ext cx="24510997" cy="16349175"/>
          </a:xfrm>
          <a:prstGeom prst="rect">
            <a:avLst/>
          </a:prstGeom>
        </p:spPr>
        <p:txBody>
          <a:bodyPr lIns="91439" tIns="45719" rIns="91439" bIns="45719" anchor="t">
            <a:noAutofit/>
          </a:bodyPr>
          <a:lstStyle/>
          <a:p>
            <a:pPr/>
          </a:p>
        </p:txBody>
      </p:sp>
      <p:sp>
        <p:nvSpPr>
          <p:cNvPr id="104"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1"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图像"/>
          <p:cNvSpPr/>
          <p:nvPr>
            <p:ph type="pic" idx="21"/>
          </p:nvPr>
        </p:nvSpPr>
        <p:spPr>
          <a:xfrm>
            <a:off x="4597400" y="177800"/>
            <a:ext cx="15180471" cy="10125584"/>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22" name="标题文本"/>
          <p:cNvSpPr txBox="1"/>
          <p:nvPr>
            <p:ph type="title"/>
          </p:nvPr>
        </p:nvSpPr>
        <p:spPr>
          <a:xfrm>
            <a:off x="1435100" y="9677400"/>
            <a:ext cx="21526500" cy="1524000"/>
          </a:xfrm>
          <a:prstGeom prst="rect">
            <a:avLst/>
          </a:prstGeom>
        </p:spPr>
        <p:txBody>
          <a:bodyPr anchor="b"/>
          <a:lstStyle/>
          <a:p>
            <a:pPr/>
            <a:r>
              <a:t>标题文本</a:t>
            </a:r>
          </a:p>
        </p:txBody>
      </p:sp>
      <p:sp>
        <p:nvSpPr>
          <p:cNvPr id="23" name="正文级别 1…"/>
          <p:cNvSpPr txBox="1"/>
          <p:nvPr>
            <p:ph type="body" sz="quarter" idx="1"/>
          </p:nvPr>
        </p:nvSpPr>
        <p:spPr>
          <a:xfrm>
            <a:off x="1435100" y="11430000"/>
            <a:ext cx="21526500" cy="1282700"/>
          </a:xfrm>
          <a:prstGeom prst="rect">
            <a:avLst/>
          </a:prstGeom>
        </p:spPr>
        <p:txBody>
          <a:bodyPr anchor="t"/>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a:r>
              <a:t>正文级别 1</a:t>
            </a:r>
          </a:p>
          <a:p>
            <a:pPr lvl="1"/>
            <a:r>
              <a:t>正文级别 2</a:t>
            </a:r>
          </a:p>
          <a:p>
            <a:pPr lvl="2"/>
            <a:r>
              <a:t>正文级别 3</a:t>
            </a:r>
          </a:p>
          <a:p>
            <a:pPr lvl="3"/>
            <a:r>
              <a:t>正文级别 4</a:t>
            </a:r>
          </a:p>
          <a:p>
            <a:pPr lvl="4"/>
            <a:r>
              <a:t>正文级别 5</a:t>
            </a:r>
          </a:p>
        </p:txBody>
      </p:sp>
      <p:sp>
        <p:nvSpPr>
          <p:cNvPr id="24" name="幻灯片编号"/>
          <p:cNvSpPr txBox="1"/>
          <p:nvPr>
            <p:ph type="sldNum" sz="quarter" idx="2"/>
          </p:nvPr>
        </p:nvSpPr>
        <p:spPr>
          <a:xfrm>
            <a:off x="11955253" y="13004800"/>
            <a:ext cx="453238" cy="461366"/>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标题文本"/>
          <p:cNvSpPr txBox="1"/>
          <p:nvPr>
            <p:ph type="title"/>
          </p:nvPr>
        </p:nvSpPr>
        <p:spPr>
          <a:xfrm>
            <a:off x="1422400" y="4940300"/>
            <a:ext cx="21526500" cy="3822700"/>
          </a:xfrm>
          <a:prstGeom prst="rect">
            <a:avLst/>
          </a:prstGeom>
        </p:spPr>
        <p:txBody>
          <a:bodyPr/>
          <a:lstStyle/>
          <a:p>
            <a:pPr/>
            <a:r>
              <a:t>标题文本</a:t>
            </a:r>
          </a:p>
        </p:txBody>
      </p:sp>
      <p:sp>
        <p:nvSpPr>
          <p:cNvPr id="32" name="幻灯片编号"/>
          <p:cNvSpPr txBox="1"/>
          <p:nvPr>
            <p:ph type="sldNum" sz="quarter" idx="2"/>
          </p:nvPr>
        </p:nvSpPr>
        <p:spPr>
          <a:xfrm>
            <a:off x="11955253" y="13010554"/>
            <a:ext cx="453238" cy="461367"/>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图像"/>
          <p:cNvSpPr/>
          <p:nvPr>
            <p:ph type="pic" idx="21"/>
          </p:nvPr>
        </p:nvSpPr>
        <p:spPr>
          <a:xfrm>
            <a:off x="13398500" y="596900"/>
            <a:ext cx="13030200" cy="121666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40" name="标题文本"/>
          <p:cNvSpPr txBox="1"/>
          <p:nvPr>
            <p:ph type="title"/>
          </p:nvPr>
        </p:nvSpPr>
        <p:spPr>
          <a:xfrm>
            <a:off x="1435100" y="584200"/>
            <a:ext cx="10769600" cy="6464300"/>
          </a:xfrm>
          <a:prstGeom prst="rect">
            <a:avLst/>
          </a:prstGeom>
        </p:spPr>
        <p:txBody>
          <a:bodyPr anchor="b"/>
          <a:lstStyle>
            <a:lvl1pPr>
              <a:defRPr sz="7200"/>
            </a:lvl1pPr>
          </a:lstStyle>
          <a:p>
            <a:pPr/>
            <a:r>
              <a:t>标题文本</a:t>
            </a:r>
          </a:p>
        </p:txBody>
      </p:sp>
      <p:sp>
        <p:nvSpPr>
          <p:cNvPr id="41" name="正文级别 1…"/>
          <p:cNvSpPr txBox="1"/>
          <p:nvPr>
            <p:ph type="body" sz="quarter" idx="1"/>
          </p:nvPr>
        </p:nvSpPr>
        <p:spPr>
          <a:xfrm>
            <a:off x="1435100" y="7378700"/>
            <a:ext cx="10769600" cy="5359400"/>
          </a:xfrm>
          <a:prstGeom prst="rect">
            <a:avLst/>
          </a:prstGeom>
        </p:spPr>
        <p:txBody>
          <a:bodyPr anchor="t"/>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a:r>
              <a:t>正文级别 1</a:t>
            </a:r>
          </a:p>
          <a:p>
            <a:pPr lvl="1"/>
            <a:r>
              <a:t>正文级别 2</a:t>
            </a:r>
          </a:p>
          <a:p>
            <a:pPr lvl="2"/>
            <a:r>
              <a:t>正文级别 3</a:t>
            </a:r>
          </a:p>
          <a:p>
            <a:pPr lvl="3"/>
            <a:r>
              <a:t>正文级别 4</a:t>
            </a:r>
          </a:p>
          <a:p>
            <a:pPr lvl="4"/>
            <a:r>
              <a:t>正文级别 5</a:t>
            </a:r>
          </a:p>
        </p:txBody>
      </p:sp>
      <p:sp>
        <p:nvSpPr>
          <p:cNvPr id="42" name="幻灯片编号"/>
          <p:cNvSpPr txBox="1"/>
          <p:nvPr>
            <p:ph type="sldNum" sz="quarter" idx="2"/>
          </p:nvPr>
        </p:nvSpPr>
        <p:spPr>
          <a:xfrm>
            <a:off x="11955253" y="13010554"/>
            <a:ext cx="453238" cy="461367"/>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9" name="标题文本"/>
          <p:cNvSpPr txBox="1"/>
          <p:nvPr>
            <p:ph type="title"/>
          </p:nvPr>
        </p:nvSpPr>
        <p:spPr>
          <a:prstGeom prst="rect">
            <a:avLst/>
          </a:prstGeom>
        </p:spPr>
        <p:txBody>
          <a:bodyPr/>
          <a:lstStyle/>
          <a:p>
            <a:pPr/>
            <a:r>
              <a:t>标题文本</a:t>
            </a:r>
          </a:p>
        </p:txBody>
      </p:sp>
      <p:sp>
        <p:nvSpPr>
          <p:cNvPr id="50"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7" name="标题文本"/>
          <p:cNvSpPr txBox="1"/>
          <p:nvPr>
            <p:ph type="title"/>
          </p:nvPr>
        </p:nvSpPr>
        <p:spPr>
          <a:prstGeom prst="rect">
            <a:avLst/>
          </a:prstGeom>
        </p:spPr>
        <p:txBody>
          <a:bodyPr/>
          <a:lstStyle/>
          <a:p>
            <a:pPr/>
            <a:r>
              <a:t>标题文本</a:t>
            </a:r>
          </a:p>
        </p:txBody>
      </p:sp>
      <p:sp>
        <p:nvSpPr>
          <p:cNvPr id="58" name="正文级别 1…"/>
          <p:cNvSpPr txBox="1"/>
          <p:nvPr>
            <p:ph type="body" idx="1"/>
          </p:nvPr>
        </p:nvSpPr>
        <p:spPr>
          <a:xfrm>
            <a:off x="1435100" y="3898900"/>
            <a:ext cx="21526500" cy="8051800"/>
          </a:xfrm>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59"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6" name="图像"/>
          <p:cNvSpPr/>
          <p:nvPr>
            <p:ph type="pic" sz="half" idx="21"/>
          </p:nvPr>
        </p:nvSpPr>
        <p:spPr>
          <a:xfrm>
            <a:off x="13322300" y="2184400"/>
            <a:ext cx="11519605" cy="10756121"/>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67" name="标题文本"/>
          <p:cNvSpPr txBox="1"/>
          <p:nvPr>
            <p:ph type="title"/>
          </p:nvPr>
        </p:nvSpPr>
        <p:spPr>
          <a:xfrm>
            <a:off x="1435100" y="1003300"/>
            <a:ext cx="21526500" cy="2209800"/>
          </a:xfrm>
          <a:prstGeom prst="rect">
            <a:avLst/>
          </a:prstGeom>
        </p:spPr>
        <p:txBody>
          <a:bodyPr/>
          <a:lstStyle/>
          <a:p>
            <a:pPr/>
            <a:r>
              <a:t>标题文本</a:t>
            </a:r>
          </a:p>
        </p:txBody>
      </p:sp>
      <p:sp>
        <p:nvSpPr>
          <p:cNvPr id="68" name="正文级别 1…"/>
          <p:cNvSpPr txBox="1"/>
          <p:nvPr>
            <p:ph type="body" sz="half" idx="1"/>
          </p:nvPr>
        </p:nvSpPr>
        <p:spPr>
          <a:xfrm>
            <a:off x="1422400" y="3302000"/>
            <a:ext cx="10109200" cy="9398000"/>
          </a:xfrm>
          <a:prstGeom prst="rect">
            <a:avLst/>
          </a:prstGeom>
        </p:spPr>
        <p:txBody>
          <a:bodyPr/>
          <a:lstStyle>
            <a:lvl1pPr marL="457200" indent="-457200">
              <a:spcBef>
                <a:spcPts val="4500"/>
              </a:spcBef>
              <a:defRPr sz="3800"/>
            </a:lvl1pPr>
            <a:lvl2pPr marL="914400" indent="-457200">
              <a:spcBef>
                <a:spcPts val="4500"/>
              </a:spcBef>
              <a:defRPr sz="3800"/>
            </a:lvl2pPr>
            <a:lvl3pPr marL="1371600" indent="-457200">
              <a:spcBef>
                <a:spcPts val="4500"/>
              </a:spcBef>
              <a:defRPr sz="3800"/>
            </a:lvl3pPr>
            <a:lvl4pPr marL="1828800" indent="-457200">
              <a:spcBef>
                <a:spcPts val="4500"/>
              </a:spcBef>
              <a:defRPr sz="3800"/>
            </a:lvl4pPr>
            <a:lvl5pPr marL="2286000" indent="-457200">
              <a:spcBef>
                <a:spcPts val="4500"/>
              </a:spcBef>
              <a:defRPr sz="3800"/>
            </a:lvl5pPr>
          </a:lstStyle>
          <a:p>
            <a:pPr/>
            <a:r>
              <a:t>正文级别 1</a:t>
            </a:r>
          </a:p>
          <a:p>
            <a:pPr lvl="1"/>
            <a:r>
              <a:t>正文级别 2</a:t>
            </a:r>
          </a:p>
          <a:p>
            <a:pPr lvl="2"/>
            <a:r>
              <a:t>正文级别 3</a:t>
            </a:r>
          </a:p>
          <a:p>
            <a:pPr lvl="3"/>
            <a:r>
              <a:t>正文级别 4</a:t>
            </a:r>
          </a:p>
          <a:p>
            <a:pPr lvl="4"/>
            <a:r>
              <a:t>正文级别 5</a:t>
            </a:r>
          </a:p>
        </p:txBody>
      </p:sp>
      <p:sp>
        <p:nvSpPr>
          <p:cNvPr id="69"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6" name="正文级别 1…"/>
          <p:cNvSpPr txBox="1"/>
          <p:nvPr>
            <p:ph type="body" idx="1"/>
          </p:nvPr>
        </p:nvSpPr>
        <p:spPr>
          <a:prstGeom prst="rect">
            <a:avLst/>
          </a:prstGeom>
        </p:spPr>
        <p:txBody>
          <a:bodyPr/>
          <a:lstStyle/>
          <a:p>
            <a:pPr/>
            <a:r>
              <a:t>正文级别 1</a:t>
            </a:r>
          </a:p>
          <a:p>
            <a:pPr lvl="1"/>
            <a:r>
              <a:t>正文级别 2</a:t>
            </a:r>
          </a:p>
          <a:p>
            <a:pPr lvl="2"/>
            <a:r>
              <a:t>正文级别 3</a:t>
            </a:r>
          </a:p>
          <a:p>
            <a:pPr lvl="3"/>
            <a:r>
              <a:t>正文级别 4</a:t>
            </a:r>
          </a:p>
          <a:p>
            <a:pPr lvl="4"/>
            <a:r>
              <a:t>正文级别 5</a:t>
            </a:r>
          </a:p>
        </p:txBody>
      </p:sp>
      <p:sp>
        <p:nvSpPr>
          <p:cNvPr id="77"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4" name="图像"/>
          <p:cNvSpPr/>
          <p:nvPr>
            <p:ph type="pic" sz="quarter" idx="21"/>
          </p:nvPr>
        </p:nvSpPr>
        <p:spPr>
          <a:xfrm>
            <a:off x="13868400" y="6375400"/>
            <a:ext cx="9194800" cy="6570182"/>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5" name="图像"/>
          <p:cNvSpPr/>
          <p:nvPr>
            <p:ph type="pic" sz="half" idx="22"/>
          </p:nvPr>
        </p:nvSpPr>
        <p:spPr>
          <a:xfrm>
            <a:off x="13550900" y="-419100"/>
            <a:ext cx="9512300" cy="95123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6" name="图像"/>
          <p:cNvSpPr/>
          <p:nvPr>
            <p:ph type="pic" idx="23"/>
          </p:nvPr>
        </p:nvSpPr>
        <p:spPr>
          <a:xfrm>
            <a:off x="1346200" y="596900"/>
            <a:ext cx="13030200" cy="121666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7" name="幻灯片编号"/>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正文级别 1…"/>
          <p:cNvSpPr txBox="1"/>
          <p:nvPr>
            <p:ph type="body" idx="1"/>
          </p:nvPr>
        </p:nvSpPr>
        <p:spPr>
          <a:xfrm>
            <a:off x="1435100" y="1574800"/>
            <a:ext cx="21526500" cy="1056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3" name="Https://martinliu.cn  — DevOps教练 —  微信: MyDevOps"/>
          <p:cNvSpPr txBox="1"/>
          <p:nvPr/>
        </p:nvSpPr>
        <p:spPr>
          <a:xfrm>
            <a:off x="6406008" y="12893378"/>
            <a:ext cx="11571983"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i="1" sz="3600">
                <a:solidFill>
                  <a:srgbClr val="525252"/>
                </a:solidFill>
                <a:effectLst>
                  <a:outerShdw sx="100000" sy="100000" kx="0" ky="0" algn="b" rotWithShape="0" blurRad="12700" dist="63500" dir="18900000">
                    <a:srgbClr val="000000">
                      <a:alpha val="0"/>
                    </a:srgbClr>
                  </a:outerShdw>
                </a:effectLst>
                <a:latin typeface="Helvetica"/>
                <a:ea typeface="Helvetica"/>
                <a:cs typeface="Helvetica"/>
                <a:sym typeface="Helvetica"/>
              </a:defRPr>
            </a:pPr>
            <a:r>
              <a:t>Https://martinliu.cn  — DevOps教练 —  </a:t>
            </a:r>
            <a:r>
              <a:t>微信</a:t>
            </a:r>
            <a:r>
              <a:t>: MyDevOps</a:t>
            </a:r>
          </a:p>
        </p:txBody>
      </p:sp>
      <p:sp>
        <p:nvSpPr>
          <p:cNvPr id="4" name="标题文本"/>
          <p:cNvSpPr txBox="1"/>
          <p:nvPr>
            <p:ph type="title"/>
          </p:nvPr>
        </p:nvSpPr>
        <p:spPr>
          <a:xfrm>
            <a:off x="1435100" y="330200"/>
            <a:ext cx="21526500" cy="356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5" name="幻灯片编号"/>
          <p:cNvSpPr txBox="1"/>
          <p:nvPr>
            <p:ph type="sldNum" sz="quarter" idx="2"/>
          </p:nvPr>
        </p:nvSpPr>
        <p:spPr>
          <a:xfrm>
            <a:off x="11955253" y="13049250"/>
            <a:ext cx="453238" cy="461366"/>
          </a:xfrm>
          <a:prstGeom prst="rect">
            <a:avLst/>
          </a:prstGeom>
          <a:ln w="12700">
            <a:miter lim="400000"/>
          </a:ln>
        </p:spPr>
        <p:txBody>
          <a:bodyPr wrap="none" lIns="50800" tIns="50800" rIns="50800" bIns="50800">
            <a:spAutoFit/>
          </a:bodyPr>
          <a:lstStyle>
            <a:lvl1pPr>
              <a:defRPr sz="2400">
                <a:latin typeface="+mn-lt"/>
                <a:ea typeface="+mn-ea"/>
                <a:cs typeface="+mn-cs"/>
                <a:sym typeface="Helvetica Neue"/>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1pPr>
      <a:lvl2pPr marL="0" marR="0" indent="2286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2pPr>
      <a:lvl3pPr marL="0" marR="0" indent="4572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3pPr>
      <a:lvl4pPr marL="0" marR="0" indent="6858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4pPr>
      <a:lvl5pPr marL="0" marR="0" indent="9144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5pPr>
      <a:lvl6pPr marL="0" marR="0" indent="11430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6pPr>
      <a:lvl7pPr marL="0" marR="0" indent="13716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7pPr>
      <a:lvl8pPr marL="0" marR="0" indent="16002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8pPr>
      <a:lvl9pPr marL="0" marR="0" indent="1828800" algn="ctr" defTabSz="825500" rtl="0" latinLnBrk="0">
        <a:lnSpc>
          <a:spcPct val="100000"/>
        </a:lnSpc>
        <a:spcBef>
          <a:spcPts val="0"/>
        </a:spcBef>
        <a:spcAft>
          <a:spcPts val="0"/>
        </a:spcAft>
        <a:buClrTx/>
        <a:buSzTx/>
        <a:buFontTx/>
        <a:buNone/>
        <a:tabLst/>
        <a:defRPr b="1" baseline="0" cap="none" i="0" spc="0" strike="noStrike" sz="9000" u="none">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9pPr>
    </p:titleStyle>
    <p:bodyStyle>
      <a:lvl1pPr marL="5461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1pPr>
      <a:lvl2pPr marL="10922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2pPr>
      <a:lvl3pPr marL="16383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3pPr>
      <a:lvl4pPr marL="21844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4pPr>
      <a:lvl5pPr marL="27305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5pPr>
      <a:lvl6pPr marL="32766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6pPr>
      <a:lvl7pPr marL="38227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7pPr>
      <a:lvl8pPr marL="43688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8pPr>
      <a:lvl9pPr marL="4914900" marR="0" indent="-546100" algn="l" defTabSz="825500" rtl="0" latinLnBrk="0">
        <a:lnSpc>
          <a:spcPct val="100000"/>
        </a:lnSpc>
        <a:spcBef>
          <a:spcPts val="5900"/>
        </a:spcBef>
        <a:spcAft>
          <a:spcPts val="0"/>
        </a:spcAft>
        <a:buClrTx/>
        <a:buSzPct val="75000"/>
        <a:buFontTx/>
        <a:buChar char="•"/>
        <a:tabLst/>
        <a:defRPr b="0" baseline="0" cap="none" i="0" spc="0" strike="noStrike" sz="4600" u="none">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github.com/vfarcic/ms-lifecycle/blob/master/ansible/roles/service/tasks/post-deployment.yml" TargetMode="Externa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ruanyifeng.com/blog/2015/09/continuous-integration.html"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ruanyifeng.com/blog/2015/09/continuous-integration.html"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ruanyifeng.com/blog/2015/09/continuous-integration.html"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drone.io" TargetMode="External"/></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hyperlink" Target="https://github.com/vfarcic/books-ms/tree/blue-green"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 Id="rId3" Type="http://schemas.openxmlformats.org/officeDocument/2006/relationships/image" Target="../media/image41.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2.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8.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 Id="rId3" Type="http://schemas.openxmlformats.org/officeDocument/2006/relationships/image" Target="../media/image5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5.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6.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矩形"/>
          <p:cNvSpPr/>
          <p:nvPr/>
        </p:nvSpPr>
        <p:spPr>
          <a:xfrm>
            <a:off x="13352344" y="1769303"/>
            <a:ext cx="6623986" cy="6516956"/>
          </a:xfrm>
          <a:prstGeom prst="rect">
            <a:avLst/>
          </a:prstGeom>
          <a:solidFill>
            <a:srgbClr val="949494"/>
          </a:solid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a:defRPr sz="4200">
                <a:solidFill>
                  <a:srgbClr val="FFFFFF"/>
                </a:solidFill>
                <a:effectLst>
                  <a:outerShdw sx="100000" sy="100000" kx="0" ky="0" algn="b" rotWithShape="0" blurRad="38100" dist="12700" dir="5400000">
                    <a:srgbClr val="000000">
                      <a:alpha val="80000"/>
                    </a:srgbClr>
                  </a:outerShdw>
                </a:effectLst>
              </a:defRPr>
            </a:pPr>
          </a:p>
        </p:txBody>
      </p:sp>
      <p:sp>
        <p:nvSpPr>
          <p:cNvPr id="121" name="读书笔记…"/>
          <p:cNvSpPr txBox="1"/>
          <p:nvPr>
            <p:ph type="ctrTitle"/>
          </p:nvPr>
        </p:nvSpPr>
        <p:spPr>
          <a:xfrm>
            <a:off x="4251411" y="1765920"/>
            <a:ext cx="21526501" cy="3568701"/>
          </a:xfrm>
          <a:prstGeom prst="rect">
            <a:avLst/>
          </a:prstGeom>
        </p:spPr>
        <p:txBody>
          <a:bodyPr/>
          <a:lstStyle/>
          <a:p>
            <a:pPr/>
            <a:r>
              <a:t>        读书笔记</a:t>
            </a:r>
          </a:p>
          <a:p>
            <a:pPr/>
            <a:r>
              <a:t>P2</a:t>
            </a:r>
          </a:p>
        </p:txBody>
      </p:sp>
      <p:sp>
        <p:nvSpPr>
          <p:cNvPr id="122" name="Martin Liu"/>
          <p:cNvSpPr txBox="1"/>
          <p:nvPr>
            <p:ph type="subTitle" sz="quarter" idx="1"/>
          </p:nvPr>
        </p:nvSpPr>
        <p:spPr>
          <a:xfrm>
            <a:off x="14149829" y="6242049"/>
            <a:ext cx="13491714" cy="1231901"/>
          </a:xfrm>
          <a:prstGeom prst="rect">
            <a:avLst/>
          </a:prstGeom>
        </p:spPr>
        <p:txBody>
          <a:bodyPr/>
          <a:lstStyle>
            <a:lvl1pPr algn="l"/>
          </a:lstStyle>
          <a:p>
            <a:pPr/>
            <a:r>
              <a:t>Martin Liu</a:t>
            </a:r>
          </a:p>
        </p:txBody>
      </p:sp>
      <p:pic>
        <p:nvPicPr>
          <p:cNvPr id="123" name="14678659256890.jpg" descr="14678659256890.jpg"/>
          <p:cNvPicPr>
            <a:picLocks noChangeAspect="1"/>
          </p:cNvPicPr>
          <p:nvPr/>
        </p:nvPicPr>
        <p:blipFill>
          <a:blip r:embed="rId2">
            <a:extLst/>
          </a:blip>
          <a:srcRect l="0" t="0" r="0" b="5836"/>
          <a:stretch>
            <a:fillRect/>
          </a:stretch>
        </p:blipFill>
        <p:spPr>
          <a:xfrm>
            <a:off x="4407744" y="1734857"/>
            <a:ext cx="8282766" cy="10181893"/>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代理服务软件对比（附加内容）"/>
          <p:cNvSpPr txBox="1"/>
          <p:nvPr>
            <p:ph type="title"/>
          </p:nvPr>
        </p:nvSpPr>
        <p:spPr>
          <a:prstGeom prst="rect">
            <a:avLst/>
          </a:prstGeom>
        </p:spPr>
        <p:txBody>
          <a:bodyPr/>
          <a:lstStyle/>
          <a:p>
            <a:pPr/>
            <a:r>
              <a:t>代理服务软件对比（附加内容）</a:t>
            </a:r>
          </a:p>
        </p:txBody>
      </p:sp>
      <p:pic>
        <p:nvPicPr>
          <p:cNvPr id="157" name="pasted-image.png" descr="pasted-image.png"/>
          <p:cNvPicPr>
            <a:picLocks noChangeAspect="1"/>
          </p:cNvPicPr>
          <p:nvPr/>
        </p:nvPicPr>
        <p:blipFill>
          <a:blip r:embed="rId2">
            <a:extLst/>
          </a:blip>
          <a:stretch>
            <a:fillRect/>
          </a:stretch>
        </p:blipFill>
        <p:spPr>
          <a:xfrm>
            <a:off x="7337559" y="3753546"/>
            <a:ext cx="9708882" cy="9108809"/>
          </a:xfrm>
          <a:prstGeom prst="rect">
            <a:avLst/>
          </a:prstGeom>
          <a:ln w="12700">
            <a:miter lim="400000"/>
          </a:ln>
        </p:spPr>
      </p:pic>
      <p:sp>
        <p:nvSpPr>
          <p:cNvPr id="158" name="http://www.uml.org.cn/zjjs/images/2014031251.png"/>
          <p:cNvSpPr txBox="1"/>
          <p:nvPr/>
        </p:nvSpPr>
        <p:spPr>
          <a:xfrm>
            <a:off x="4280128" y="2827277"/>
            <a:ext cx="15836444" cy="89524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http://www.uml.org.cn/zjjs/images/2014031251.png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asted-image.png" descr="pasted-image.png"/>
          <p:cNvPicPr>
            <a:picLocks noChangeAspect="1"/>
          </p:cNvPicPr>
          <p:nvPr/>
        </p:nvPicPr>
        <p:blipFill>
          <a:blip r:embed="rId2">
            <a:extLst/>
          </a:blip>
          <a:srcRect l="0" t="0" r="0" b="10133"/>
          <a:stretch>
            <a:fillRect/>
          </a:stretch>
        </p:blipFill>
        <p:spPr>
          <a:xfrm>
            <a:off x="3938984" y="1400391"/>
            <a:ext cx="16505858" cy="8894107"/>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163" name="第十章 实施部署流水线：后期阶段"/>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第十章 实施部署流水线：后期阶段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3" name="成组"/>
          <p:cNvGrpSpPr/>
          <p:nvPr/>
        </p:nvGrpSpPr>
        <p:grpSpPr>
          <a:xfrm>
            <a:off x="3048228" y="1141021"/>
            <a:ext cx="18287543" cy="11433958"/>
            <a:chOff x="0" y="0"/>
            <a:chExt cx="18287542" cy="11433957"/>
          </a:xfrm>
        </p:grpSpPr>
        <p:pic>
          <p:nvPicPr>
            <p:cNvPr id="165" name="page72image1112.png" descr="page72image1112.png"/>
            <p:cNvPicPr>
              <a:picLocks noChangeAspect="1"/>
            </p:cNvPicPr>
            <p:nvPr/>
          </p:nvPicPr>
          <p:blipFill>
            <a:blip r:embed="rId2">
              <a:extLst/>
            </a:blip>
            <a:stretch>
              <a:fillRect/>
            </a:stretch>
          </p:blipFill>
          <p:spPr>
            <a:xfrm>
              <a:off x="0" y="0"/>
              <a:ext cx="18287543" cy="11433958"/>
            </a:xfrm>
            <a:prstGeom prst="rect">
              <a:avLst/>
            </a:prstGeom>
            <a:ln w="12700" cap="flat">
              <a:noFill/>
              <a:miter lim="400000"/>
            </a:ln>
            <a:effectLst/>
          </p:spPr>
        </p:pic>
        <p:sp>
          <p:nvSpPr>
            <p:cNvPr id="166" name="CI"/>
            <p:cNvSpPr/>
            <p:nvPr/>
          </p:nvSpPr>
          <p:spPr>
            <a:xfrm>
              <a:off x="427409" y="718612"/>
              <a:ext cx="1058980" cy="1022449"/>
            </a:xfrm>
            <a:prstGeom prst="roundRect">
              <a:avLst>
                <a:gd name="adj" fmla="val 16748"/>
              </a:avLst>
            </a:prstGeom>
            <a:solidFill>
              <a:srgbClr val="3F969A"/>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lnSpc>
                  <a:spcPct val="40000"/>
                </a:lnSpc>
                <a:defRPr cap="all" sz="2800">
                  <a:solidFill>
                    <a:srgbClr val="FFFFFF"/>
                  </a:solidFill>
                  <a:latin typeface="DIN Condensed Bold"/>
                  <a:ea typeface="DIN Condensed Bold"/>
                  <a:cs typeface="DIN Condensed Bold"/>
                  <a:sym typeface="DIN Condensed Bold"/>
                </a:defRPr>
              </a:lvl1pPr>
            </a:lstStyle>
            <a:p>
              <a:pPr>
                <a:defRPr>
                  <a:effectLst/>
                </a:defRPr>
              </a:pPr>
              <a:r>
                <a:t>CI</a:t>
              </a:r>
            </a:p>
          </p:txBody>
        </p:sp>
        <p:sp>
          <p:nvSpPr>
            <p:cNvPr id="167" name="Cd"/>
            <p:cNvSpPr/>
            <p:nvPr/>
          </p:nvSpPr>
          <p:spPr>
            <a:xfrm>
              <a:off x="75386" y="4058764"/>
              <a:ext cx="1058980" cy="1022448"/>
            </a:xfrm>
            <a:prstGeom prst="roundRect">
              <a:avLst>
                <a:gd name="adj" fmla="val 16748"/>
              </a:avLst>
            </a:prstGeom>
            <a:solidFill>
              <a:srgbClr val="FDCB56"/>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lnSpc>
                  <a:spcPct val="40000"/>
                </a:lnSpc>
                <a:defRPr cap="all" sz="2800">
                  <a:solidFill>
                    <a:srgbClr val="FFFFFF"/>
                  </a:solidFill>
                  <a:latin typeface="DIN Condensed Bold"/>
                  <a:ea typeface="DIN Condensed Bold"/>
                  <a:cs typeface="DIN Condensed Bold"/>
                  <a:sym typeface="DIN Condensed Bold"/>
                </a:defRPr>
              </a:lvl1pPr>
            </a:lstStyle>
            <a:p>
              <a:pPr>
                <a:defRPr>
                  <a:effectLst/>
                </a:defRPr>
              </a:pPr>
              <a:r>
                <a:t>Cd</a:t>
              </a:r>
            </a:p>
          </p:txBody>
        </p:sp>
        <p:sp>
          <p:nvSpPr>
            <p:cNvPr id="168" name="Cd"/>
            <p:cNvSpPr/>
            <p:nvPr/>
          </p:nvSpPr>
          <p:spPr>
            <a:xfrm>
              <a:off x="825414" y="7398915"/>
              <a:ext cx="1058980" cy="1022449"/>
            </a:xfrm>
            <a:prstGeom prst="roundRect">
              <a:avLst>
                <a:gd name="adj" fmla="val 16748"/>
              </a:avLst>
            </a:prstGeom>
            <a:solidFill>
              <a:srgbClr val="FDCB56"/>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lnSpc>
                  <a:spcPct val="40000"/>
                </a:lnSpc>
                <a:defRPr cap="all" sz="2800">
                  <a:solidFill>
                    <a:srgbClr val="FFFFFF"/>
                  </a:solidFill>
                  <a:latin typeface="DIN Condensed Bold"/>
                  <a:ea typeface="DIN Condensed Bold"/>
                  <a:cs typeface="DIN Condensed Bold"/>
                  <a:sym typeface="DIN Condensed Bold"/>
                </a:defRPr>
              </a:lvl1pPr>
            </a:lstStyle>
            <a:p>
              <a:pPr>
                <a:defRPr>
                  <a:effectLst/>
                </a:defRPr>
              </a:pPr>
              <a:r>
                <a:t>Cd</a:t>
              </a:r>
            </a:p>
          </p:txBody>
        </p:sp>
        <p:sp>
          <p:nvSpPr>
            <p:cNvPr id="169" name="Cd"/>
            <p:cNvSpPr/>
            <p:nvPr/>
          </p:nvSpPr>
          <p:spPr>
            <a:xfrm>
              <a:off x="13386618" y="4058764"/>
              <a:ext cx="1058980" cy="1022448"/>
            </a:xfrm>
            <a:prstGeom prst="roundRect">
              <a:avLst>
                <a:gd name="adj" fmla="val 16748"/>
              </a:avLst>
            </a:prstGeom>
            <a:solidFill>
              <a:srgbClr val="FDCB56"/>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lnSpc>
                  <a:spcPct val="40000"/>
                </a:lnSpc>
                <a:defRPr cap="all" sz="2800">
                  <a:solidFill>
                    <a:srgbClr val="FFFFFF"/>
                  </a:solidFill>
                  <a:latin typeface="DIN Condensed Bold"/>
                  <a:ea typeface="DIN Condensed Bold"/>
                  <a:cs typeface="DIN Condensed Bold"/>
                  <a:sym typeface="DIN Condensed Bold"/>
                </a:defRPr>
              </a:lvl1pPr>
            </a:lstStyle>
            <a:p>
              <a:pPr>
                <a:defRPr>
                  <a:effectLst/>
                </a:defRPr>
              </a:pPr>
              <a:r>
                <a:t>Cd</a:t>
              </a:r>
            </a:p>
          </p:txBody>
        </p:sp>
        <p:sp>
          <p:nvSpPr>
            <p:cNvPr id="170" name="Cd"/>
            <p:cNvSpPr/>
            <p:nvPr/>
          </p:nvSpPr>
          <p:spPr>
            <a:xfrm>
              <a:off x="12192743" y="718612"/>
              <a:ext cx="1058980" cy="1022449"/>
            </a:xfrm>
            <a:prstGeom prst="roundRect">
              <a:avLst>
                <a:gd name="adj" fmla="val 16748"/>
              </a:avLst>
            </a:prstGeom>
            <a:solidFill>
              <a:srgbClr val="FDCB56"/>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lnSpc>
                  <a:spcPct val="40000"/>
                </a:lnSpc>
                <a:defRPr cap="all" sz="2800">
                  <a:solidFill>
                    <a:srgbClr val="FFFFFF"/>
                  </a:solidFill>
                  <a:latin typeface="DIN Condensed Bold"/>
                  <a:ea typeface="DIN Condensed Bold"/>
                  <a:cs typeface="DIN Condensed Bold"/>
                  <a:sym typeface="DIN Condensed Bold"/>
                </a:defRPr>
              </a:lvl1pPr>
            </a:lstStyle>
            <a:p>
              <a:pPr>
                <a:defRPr>
                  <a:effectLst/>
                </a:defRPr>
              </a:pPr>
              <a:r>
                <a:t>Cd</a:t>
              </a:r>
            </a:p>
          </p:txBody>
        </p:sp>
        <p:sp>
          <p:nvSpPr>
            <p:cNvPr id="171" name="生产"/>
            <p:cNvSpPr/>
            <p:nvPr/>
          </p:nvSpPr>
          <p:spPr>
            <a:xfrm>
              <a:off x="6446166" y="8393813"/>
              <a:ext cx="1642704" cy="1022448"/>
            </a:xfrm>
            <a:prstGeom prst="roundRect">
              <a:avLst>
                <a:gd name="adj" fmla="val 16748"/>
              </a:avLst>
            </a:prstGeom>
            <a:solidFill>
              <a:srgbClr val="4C894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lnSpc>
                  <a:spcPct val="40000"/>
                </a:lnSpc>
                <a:defRPr cap="all" sz="2800">
                  <a:solidFill>
                    <a:srgbClr val="FFFFFF"/>
                  </a:solidFill>
                  <a:latin typeface="DIN Condensed Bold"/>
                  <a:ea typeface="DIN Condensed Bold"/>
                  <a:cs typeface="DIN Condensed Bold"/>
                  <a:sym typeface="DIN Condensed Bold"/>
                </a:defRPr>
              </a:lvl1pPr>
            </a:lstStyle>
            <a:p>
              <a:pPr>
                <a:defRPr>
                  <a:effectLst/>
                </a:defRPr>
              </a:pPr>
              <a:r>
                <a:t>生产</a:t>
              </a:r>
            </a:p>
          </p:txBody>
        </p:sp>
        <p:sp>
          <p:nvSpPr>
            <p:cNvPr id="172" name="生产"/>
            <p:cNvSpPr/>
            <p:nvPr/>
          </p:nvSpPr>
          <p:spPr>
            <a:xfrm>
              <a:off x="12129853" y="7398915"/>
              <a:ext cx="1642705" cy="1022449"/>
            </a:xfrm>
            <a:prstGeom prst="roundRect">
              <a:avLst>
                <a:gd name="adj" fmla="val 16748"/>
              </a:avLst>
            </a:prstGeom>
            <a:solidFill>
              <a:srgbClr val="4C8945"/>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lnSpc>
                  <a:spcPct val="40000"/>
                </a:lnSpc>
                <a:defRPr cap="all" sz="2800">
                  <a:solidFill>
                    <a:srgbClr val="FFFFFF"/>
                  </a:solidFill>
                  <a:latin typeface="DIN Condensed Bold"/>
                  <a:ea typeface="DIN Condensed Bold"/>
                  <a:cs typeface="DIN Condensed Bold"/>
                  <a:sym typeface="DIN Condensed Bold"/>
                </a:defRPr>
              </a:lvl1pPr>
            </a:lstStyle>
            <a:p>
              <a:pPr>
                <a:defRPr>
                  <a:effectLst/>
                </a:defRPr>
              </a:pPr>
              <a:r>
                <a:t>生产</a:t>
              </a:r>
            </a:p>
          </p:txBody>
        </p:sp>
      </p:grpSp>
      <p:sp>
        <p:nvSpPr>
          <p:cNvPr id="174" name="最后三个步骤 -&gt;"/>
          <p:cNvSpPr txBox="1"/>
          <p:nvPr/>
        </p:nvSpPr>
        <p:spPr>
          <a:xfrm>
            <a:off x="9735286" y="6343649"/>
            <a:ext cx="4913428"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最后三个步骤 -&gt;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生产主机的初始化"/>
          <p:cNvSpPr txBox="1"/>
          <p:nvPr>
            <p:ph type="title"/>
          </p:nvPr>
        </p:nvSpPr>
        <p:spPr>
          <a:prstGeom prst="rect">
            <a:avLst/>
          </a:prstGeom>
        </p:spPr>
        <p:txBody>
          <a:bodyPr/>
          <a:lstStyle/>
          <a:p>
            <a:pPr/>
            <a:r>
              <a:t>生产主机的初始化</a:t>
            </a:r>
          </a:p>
        </p:txBody>
      </p:sp>
      <p:pic>
        <p:nvPicPr>
          <p:cNvPr id="177" name="infra-code.jpg" descr="infra-code.jpg"/>
          <p:cNvPicPr>
            <a:picLocks noChangeAspect="1"/>
          </p:cNvPicPr>
          <p:nvPr/>
        </p:nvPicPr>
        <p:blipFill>
          <a:blip r:embed="rId2">
            <a:extLst/>
          </a:blip>
          <a:stretch>
            <a:fillRect/>
          </a:stretch>
        </p:blipFill>
        <p:spPr>
          <a:xfrm>
            <a:off x="12462899" y="4722223"/>
            <a:ext cx="11078974" cy="6303554"/>
          </a:xfrm>
          <a:prstGeom prst="rect">
            <a:avLst/>
          </a:prstGeom>
          <a:ln w="12700">
            <a:miter lim="400000"/>
          </a:ln>
        </p:spPr>
      </p:pic>
      <p:sp>
        <p:nvSpPr>
          <p:cNvPr id="178" name="使用Ansible脚本可以标准化固化节点配置…"/>
          <p:cNvSpPr txBox="1"/>
          <p:nvPr>
            <p:ph type="body" sz="half" idx="4294967295"/>
          </p:nvPr>
        </p:nvSpPr>
        <p:spPr>
          <a:xfrm>
            <a:off x="1422400" y="3302000"/>
            <a:ext cx="10109200" cy="9398000"/>
          </a:xfrm>
          <a:prstGeom prst="rect">
            <a:avLst/>
          </a:prstGeom>
        </p:spPr>
        <p:txBody>
          <a:bodyPr/>
          <a:lstStyle/>
          <a:p>
            <a:pPr marL="457200" indent="-457200">
              <a:spcBef>
                <a:spcPts val="4500"/>
              </a:spcBef>
              <a:defRPr sz="3800"/>
            </a:pPr>
            <a:r>
              <a:t>使用Ansible脚本可以标准化固化节点配置</a:t>
            </a:r>
          </a:p>
          <a:p>
            <a:pPr marL="457200" indent="-457200">
              <a:spcBef>
                <a:spcPts val="4500"/>
              </a:spcBef>
              <a:defRPr sz="3800"/>
            </a:pPr>
            <a:r>
              <a:t>可以自动化维护节点的状态，可以持续操作，类似于巡检的状态维护和修正</a:t>
            </a:r>
          </a:p>
          <a:p>
            <a:pPr marL="457200" indent="-457200">
              <a:spcBef>
                <a:spcPts val="4500"/>
              </a:spcBef>
              <a:defRPr sz="3800"/>
            </a:pPr>
            <a:r>
              <a:t>由于IaaS层的API操作的程度提高，自动化配置工具可以实现节点的生命周期配置</a:t>
            </a:r>
          </a:p>
          <a:p>
            <a:pPr marL="457200" indent="-457200">
              <a:spcBef>
                <a:spcPts val="4500"/>
              </a:spcBef>
              <a:defRPr sz="3800"/>
            </a:pPr>
            <a:r>
              <a:t>Ansible的代码可以用git版本化管理</a:t>
            </a:r>
          </a:p>
          <a:p>
            <a:pPr marL="457200" indent="-457200">
              <a:spcBef>
                <a:spcPts val="4500"/>
              </a:spcBef>
              <a:defRPr sz="3800"/>
            </a:pPr>
            <a:r>
              <a:t>基于以上，我认为Ansible可以是Infrastructure As Code的一种实践方式</a:t>
            </a:r>
          </a:p>
        </p:txBody>
      </p:sp>
      <p:sp>
        <p:nvSpPr>
          <p:cNvPr id="179" name="ansible-playbook /vagrant/ansible/prod2.yml \…"/>
          <p:cNvSpPr txBox="1"/>
          <p:nvPr/>
        </p:nvSpPr>
        <p:spPr>
          <a:xfrm>
            <a:off x="12462899" y="11243242"/>
            <a:ext cx="10937749" cy="13314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000"/>
            </a:pPr>
            <a:r>
              <a:t>ansible-playbook /vagrant/ansible/prod2.yml \</a:t>
            </a:r>
          </a:p>
          <a:p>
            <a:pPr algn="l">
              <a:defRPr sz="4000"/>
            </a:pPr>
            <a:r>
              <a:t> -i /vagrant/ansible/hosts/prod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启动生产节点上的容器"/>
          <p:cNvSpPr txBox="1"/>
          <p:nvPr>
            <p:ph type="title"/>
          </p:nvPr>
        </p:nvSpPr>
        <p:spPr>
          <a:prstGeom prst="rect">
            <a:avLst/>
          </a:prstGeom>
        </p:spPr>
        <p:txBody>
          <a:bodyPr/>
          <a:lstStyle/>
          <a:p>
            <a:pPr/>
            <a:r>
              <a:t>启动生产节点上的容器</a:t>
            </a:r>
          </a:p>
        </p:txBody>
      </p:sp>
      <p:sp>
        <p:nvSpPr>
          <p:cNvPr id="182" name="本书的测试方法，我称之为“裸用docker”，他并不去借助什么容器群集管理软件，在Docker 1.12之后，这应该是100以内节点数用户的一种容器运作方式…"/>
          <p:cNvSpPr txBox="1"/>
          <p:nvPr>
            <p:ph type="body" sz="half" idx="1"/>
          </p:nvPr>
        </p:nvSpPr>
        <p:spPr>
          <a:prstGeom prst="rect">
            <a:avLst/>
          </a:prstGeom>
        </p:spPr>
        <p:txBody>
          <a:bodyPr/>
          <a:lstStyle/>
          <a:p>
            <a:pPr/>
            <a:r>
              <a:t>本书的测试方法，我称之为“裸用docker”，他并不去借助什么容器群集管理软件，在Docker 1.12之后，这应该是100以内节点数用户的一种容器运作方式</a:t>
            </a:r>
          </a:p>
          <a:p>
            <a:pPr/>
            <a:r>
              <a:t>可以使用Docker 1.12的新的 service 、.dab定义方式来优化这种旧的compose方式</a:t>
            </a:r>
          </a:p>
        </p:txBody>
      </p:sp>
      <p:pic>
        <p:nvPicPr>
          <p:cNvPr id="183" name="Starting.jpg" descr="Starting.jpg"/>
          <p:cNvPicPr>
            <a:picLocks noChangeAspect="1"/>
          </p:cNvPicPr>
          <p:nvPr/>
        </p:nvPicPr>
        <p:blipFill>
          <a:blip r:embed="rId2">
            <a:extLst/>
          </a:blip>
          <a:stretch>
            <a:fillRect/>
          </a:stretch>
        </p:blipFill>
        <p:spPr>
          <a:xfrm>
            <a:off x="12886939" y="5133307"/>
            <a:ext cx="10548122" cy="3449386"/>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确认容器服务的运行状态"/>
          <p:cNvSpPr txBox="1"/>
          <p:nvPr>
            <p:ph type="title"/>
          </p:nvPr>
        </p:nvSpPr>
        <p:spPr>
          <a:prstGeom prst="rect">
            <a:avLst/>
          </a:prstGeom>
        </p:spPr>
        <p:txBody>
          <a:bodyPr/>
          <a:lstStyle/>
          <a:p>
            <a:pPr/>
            <a:r>
              <a:t>确认容器服务的运行状态</a:t>
            </a:r>
          </a:p>
        </p:txBody>
      </p:sp>
      <p:sp>
        <p:nvSpPr>
          <p:cNvPr id="186" name="在服务发现工具的UI中查看，如右图所示…"/>
          <p:cNvSpPr txBox="1"/>
          <p:nvPr>
            <p:ph type="body" sz="half" idx="1"/>
          </p:nvPr>
        </p:nvSpPr>
        <p:spPr>
          <a:prstGeom prst="rect">
            <a:avLst/>
          </a:prstGeom>
        </p:spPr>
        <p:txBody>
          <a:bodyPr/>
          <a:lstStyle/>
          <a:p>
            <a:pPr/>
            <a:r>
              <a:t>在服务发现工具的UI中查看，如右图所示</a:t>
            </a:r>
          </a:p>
          <a:p>
            <a:pPr/>
            <a:r>
              <a:t>curl查看服务发现工具中的服务，如下所示：</a:t>
            </a:r>
          </a:p>
          <a:p>
            <a:pPr lvl="1">
              <a:defRPr sz="3000"/>
            </a:pPr>
            <a:r>
              <a:t>curl prod:8500/v1/catalog/services | jq '.'</a:t>
            </a:r>
          </a:p>
          <a:p>
            <a:pPr lvl="1">
              <a:defRPr sz="3000"/>
            </a:pPr>
            <a:r>
              <a:t>curl prod:8500/v1/catalog/service/books-ms | jq ‘.'</a:t>
            </a:r>
          </a:p>
        </p:txBody>
      </p:sp>
      <p:pic>
        <p:nvPicPr>
          <p:cNvPr id="187" name="page178image1152.png" descr="page178image1152.png"/>
          <p:cNvPicPr>
            <a:picLocks noChangeAspect="1"/>
          </p:cNvPicPr>
          <p:nvPr/>
        </p:nvPicPr>
        <p:blipFill>
          <a:blip r:embed="rId2">
            <a:extLst/>
          </a:blip>
          <a:stretch>
            <a:fillRect/>
          </a:stretch>
        </p:blipFill>
        <p:spPr>
          <a:xfrm>
            <a:off x="13106400" y="5198876"/>
            <a:ext cx="10109200" cy="5604248"/>
          </a:xfrm>
          <a:prstGeom prst="rect">
            <a:avLst/>
          </a:prstGeom>
          <a:ln w="12700">
            <a:miter lim="400000"/>
          </a:ln>
        </p:spPr>
      </p:pic>
      <p:sp>
        <p:nvSpPr>
          <p:cNvPr id="188" name="文本"/>
          <p:cNvSpPr txBox="1"/>
          <p:nvPr/>
        </p:nvSpPr>
        <p:spPr>
          <a:xfrm>
            <a:off x="12204700" y="45846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集成容器服务和代理服务"/>
          <p:cNvSpPr txBox="1"/>
          <p:nvPr>
            <p:ph type="title"/>
          </p:nvPr>
        </p:nvSpPr>
        <p:spPr>
          <a:prstGeom prst="rect">
            <a:avLst/>
          </a:prstGeom>
        </p:spPr>
        <p:txBody>
          <a:bodyPr/>
          <a:lstStyle/>
          <a:p>
            <a:pPr/>
            <a:r>
              <a:t>集成容器服务和代理服务</a:t>
            </a:r>
          </a:p>
        </p:txBody>
      </p:sp>
      <p:sp>
        <p:nvSpPr>
          <p:cNvPr id="191" name="准备nginx的配置模板…"/>
          <p:cNvSpPr txBox="1"/>
          <p:nvPr>
            <p:ph type="body" sz="half" idx="1"/>
          </p:nvPr>
        </p:nvSpPr>
        <p:spPr>
          <a:xfrm>
            <a:off x="1435100" y="3898900"/>
            <a:ext cx="11598117" cy="8051800"/>
          </a:xfrm>
          <a:prstGeom prst="rect">
            <a:avLst/>
          </a:prstGeom>
        </p:spPr>
        <p:txBody>
          <a:bodyPr/>
          <a:lstStyle/>
          <a:p>
            <a:pPr/>
            <a:r>
              <a:t>准备nginx的配置模板</a:t>
            </a:r>
          </a:p>
          <a:p>
            <a:pPr/>
            <a:r>
              <a:t>使用Consul的模板功能，填充nginx模板</a:t>
            </a:r>
          </a:p>
          <a:p>
            <a:pPr/>
            <a:r>
              <a:t>重启nginx容器</a:t>
            </a:r>
          </a:p>
          <a:p>
            <a:pPr/>
            <a:r>
              <a:t>手动测试：添加和查询书籍的api功能；如测试的后台数据库是生产库，本测试不仅是功能测试，还是生产环境的集成测试</a:t>
            </a:r>
          </a:p>
        </p:txBody>
      </p:sp>
      <p:pic>
        <p:nvPicPr>
          <p:cNvPr id="192" name="testing.jpg" descr="testing.jpg"/>
          <p:cNvPicPr>
            <a:picLocks noChangeAspect="1"/>
          </p:cNvPicPr>
          <p:nvPr/>
        </p:nvPicPr>
        <p:blipFill>
          <a:blip r:embed="rId2">
            <a:extLst/>
          </a:blip>
          <a:stretch>
            <a:fillRect/>
          </a:stretch>
        </p:blipFill>
        <p:spPr>
          <a:xfrm>
            <a:off x="13582823" y="5831371"/>
            <a:ext cx="9658984" cy="418685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运行部署后测试"/>
          <p:cNvSpPr txBox="1"/>
          <p:nvPr>
            <p:ph type="title"/>
          </p:nvPr>
        </p:nvSpPr>
        <p:spPr>
          <a:prstGeom prst="rect">
            <a:avLst/>
          </a:prstGeom>
        </p:spPr>
        <p:txBody>
          <a:bodyPr/>
          <a:lstStyle/>
          <a:p>
            <a:pPr/>
            <a:r>
              <a:t>运行部署后测试</a:t>
            </a:r>
          </a:p>
        </p:txBody>
      </p:sp>
      <p:sp>
        <p:nvSpPr>
          <p:cNvPr id="195" name="从CD节点上发起对生产节点的功能/集成测试…"/>
          <p:cNvSpPr txBox="1"/>
          <p:nvPr>
            <p:ph type="body" sz="half" idx="1"/>
          </p:nvPr>
        </p:nvSpPr>
        <p:spPr>
          <a:xfrm>
            <a:off x="1422400" y="3302000"/>
            <a:ext cx="10478362" cy="9398000"/>
          </a:xfrm>
          <a:prstGeom prst="rect">
            <a:avLst/>
          </a:prstGeom>
        </p:spPr>
        <p:txBody>
          <a:bodyPr/>
          <a:lstStyle/>
          <a:p>
            <a:pPr/>
            <a:r>
              <a:t>从CD节点上发起对生产节点的功能/集成测试</a:t>
            </a:r>
          </a:p>
          <a:p>
            <a:pPr/>
            <a:r>
              <a:t>所使用的容器是和预部署测试的相同</a:t>
            </a:r>
          </a:p>
          <a:p>
            <a:pPr/>
            <a:r>
              <a:t>-e 参数指向了生产节点的服务入口（代理服务）</a:t>
            </a:r>
          </a:p>
          <a:p>
            <a:pPr/>
            <a:r>
              <a:t>integ参数指定了需要跑那些测试案例，这些测试案例和相关的测试工具都是打包在了一个容器镜像中，开发环境使用的测试案例和生产环境中的相同，可以版本管理持续改进</a:t>
            </a:r>
          </a:p>
        </p:txBody>
      </p:sp>
      <p:pic>
        <p:nvPicPr>
          <p:cNvPr id="196" name="post-testing.jpg" descr="post-testing.jpg"/>
          <p:cNvPicPr>
            <a:picLocks noChangeAspect="1"/>
          </p:cNvPicPr>
          <p:nvPr/>
        </p:nvPicPr>
        <p:blipFill>
          <a:blip r:embed="rId2">
            <a:extLst/>
          </a:blip>
          <a:stretch>
            <a:fillRect/>
          </a:stretch>
        </p:blipFill>
        <p:spPr>
          <a:xfrm>
            <a:off x="12709180" y="5575300"/>
            <a:ext cx="10903641" cy="48514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推送测试镜像到镜像仓库"/>
          <p:cNvSpPr txBox="1"/>
          <p:nvPr>
            <p:ph type="title"/>
          </p:nvPr>
        </p:nvSpPr>
        <p:spPr>
          <a:prstGeom prst="rect">
            <a:avLst/>
          </a:prstGeom>
        </p:spPr>
        <p:txBody>
          <a:bodyPr/>
          <a:lstStyle/>
          <a:p>
            <a:pPr/>
            <a:r>
              <a:t>推送测试镜像到镜像仓库</a:t>
            </a:r>
          </a:p>
        </p:txBody>
      </p:sp>
      <p:sp>
        <p:nvSpPr>
          <p:cNvPr id="199" name="docker push 10.100.198.200:5000/books-ms-tests…"/>
          <p:cNvSpPr txBox="1"/>
          <p:nvPr>
            <p:ph type="body" idx="1"/>
          </p:nvPr>
        </p:nvSpPr>
        <p:spPr>
          <a:prstGeom prst="rect">
            <a:avLst/>
          </a:prstGeom>
        </p:spPr>
        <p:txBody>
          <a:bodyPr/>
          <a:lstStyle/>
          <a:p>
            <a:pPr marL="540638" indent="-540638" defTabSz="817244">
              <a:spcBef>
                <a:spcPts val="5800"/>
              </a:spcBef>
              <a:defRPr sz="4554">
                <a:effectLst>
                  <a:outerShdw sx="100000" sy="100000" kx="0" ky="0" algn="b" rotWithShape="0" blurRad="50292" dist="25146" dir="5400000">
                    <a:srgbClr val="000000"/>
                  </a:outerShdw>
                </a:effectLst>
              </a:defRPr>
            </a:pPr>
            <a:r>
              <a:t>docker push 10.100.198.200:5000/books-ms-tests</a:t>
            </a:r>
          </a:p>
          <a:p>
            <a:pPr marL="540638" indent="-540638" defTabSz="817244">
              <a:spcBef>
                <a:spcPts val="5800"/>
              </a:spcBef>
              <a:defRPr sz="4554">
                <a:effectLst>
                  <a:outerShdw sx="100000" sy="100000" kx="0" ky="0" algn="b" rotWithShape="0" blurRad="50292" dist="25146" dir="5400000">
                    <a:srgbClr val="000000"/>
                  </a:outerShdw>
                </a:effectLst>
              </a:defRPr>
            </a:pPr>
            <a:r>
              <a:t>用于开发阶段和生产部署阶段的测试容器，经过测试，它能运行正常，能覆盖所需要测试的产品的功能，是时候把它发布到镜像仓库了，它和它所对应的书店业务的容器镜像是成对的，也属于书店系统的不可缺少的一部分</a:t>
            </a:r>
          </a:p>
          <a:p>
            <a:pPr marL="540638" indent="-540638" defTabSz="817244">
              <a:spcBef>
                <a:spcPts val="5800"/>
              </a:spcBef>
              <a:defRPr sz="4554">
                <a:effectLst>
                  <a:outerShdw sx="100000" sy="100000" kx="0" ky="0" algn="b" rotWithShape="0" blurRad="50292" dist="25146" dir="5400000">
                    <a:srgbClr val="000000"/>
                  </a:outerShdw>
                </a:effectLst>
              </a:defRPr>
            </a:pPr>
            <a:r>
              <a:t>在软件开发出来后的预生成阶段，books-ms-tests镜像会反复被地build和运行，从而来测试新版书店程序的部署是否正常，我认为在这个阶段的测试工具和脚本也可能随需改进，这些测试内容需要在生产环境的集成环境中验证后才能算是正式发布，最后和镜像一起打包起来，方便下次生产环境中的再次使用（测试案例不变）</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126" name="第九章 代理服务"/>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第九章 代理服务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步骤检查清单"/>
          <p:cNvSpPr txBox="1"/>
          <p:nvPr>
            <p:ph type="title"/>
          </p:nvPr>
        </p:nvSpPr>
        <p:spPr>
          <a:prstGeom prst="rect">
            <a:avLst/>
          </a:prstGeom>
        </p:spPr>
        <p:txBody>
          <a:bodyPr/>
          <a:lstStyle/>
          <a:p>
            <a:pPr/>
            <a:r>
              <a:t>步骤检查清单</a:t>
            </a:r>
          </a:p>
        </p:txBody>
      </p:sp>
      <p:sp>
        <p:nvSpPr>
          <p:cNvPr id="202" name="检出代码 - Done…"/>
          <p:cNvSpPr txBox="1"/>
          <p:nvPr>
            <p:ph type="body" sz="half" idx="1"/>
          </p:nvPr>
        </p:nvSpPr>
        <p:spPr>
          <a:xfrm>
            <a:off x="1800501" y="3898900"/>
            <a:ext cx="9749645" cy="8051800"/>
          </a:xfrm>
          <a:prstGeom prst="rect">
            <a:avLst/>
          </a:prstGeom>
        </p:spPr>
        <p:txBody>
          <a:bodyPr/>
          <a:lstStyle/>
          <a:p>
            <a:pPr marL="863600" indent="-863600">
              <a:buSzPct val="100000"/>
              <a:buAutoNum type="arabicPeriod" startAt="1"/>
              <a:defRPr>
                <a:solidFill>
                  <a:schemeClr val="accent4">
                    <a:hueOff val="-903206"/>
                    <a:satOff val="-17119"/>
                    <a:lumOff val="-2084"/>
                  </a:schemeClr>
                </a:solidFill>
              </a:defRPr>
            </a:pPr>
            <a:r>
              <a:t>检出代码 - Done</a:t>
            </a:r>
          </a:p>
          <a:p>
            <a:pPr marL="863600" indent="-863600">
              <a:buSzPct val="100000"/>
              <a:buAutoNum type="arabicPeriod" startAt="1"/>
              <a:defRPr>
                <a:solidFill>
                  <a:schemeClr val="accent4">
                    <a:hueOff val="-903206"/>
                    <a:satOff val="-17119"/>
                    <a:lumOff val="-2084"/>
                  </a:schemeClr>
                </a:solidFill>
              </a:defRPr>
            </a:pPr>
            <a:r>
              <a:t>运行预部署测试 - Done</a:t>
            </a:r>
          </a:p>
          <a:p>
            <a:pPr marL="863600" indent="-863600">
              <a:buSzPct val="100000"/>
              <a:buAutoNum type="arabicPeriod" startAt="1"/>
              <a:defRPr>
                <a:solidFill>
                  <a:schemeClr val="accent4">
                    <a:hueOff val="-903206"/>
                    <a:satOff val="-17119"/>
                    <a:lumOff val="-2084"/>
                  </a:schemeClr>
                </a:solidFill>
              </a:defRPr>
            </a:pPr>
            <a:r>
              <a:t>编译和打包代码 - Done</a:t>
            </a:r>
          </a:p>
          <a:p>
            <a:pPr marL="863600" indent="-863600">
              <a:buSzPct val="100000"/>
              <a:buAutoNum type="arabicPeriod" startAt="1"/>
              <a:defRPr>
                <a:solidFill>
                  <a:schemeClr val="accent4">
                    <a:hueOff val="-903206"/>
                    <a:satOff val="-17119"/>
                    <a:lumOff val="-2084"/>
                  </a:schemeClr>
                </a:solidFill>
              </a:defRPr>
            </a:pPr>
            <a:r>
              <a:t>构建容器 - Done</a:t>
            </a:r>
          </a:p>
          <a:p>
            <a:pPr marL="863600" indent="-863600">
              <a:buSzPct val="100000"/>
              <a:buAutoNum type="arabicPeriod" startAt="1"/>
              <a:defRPr>
                <a:solidFill>
                  <a:schemeClr val="accent4">
                    <a:hueOff val="-903206"/>
                    <a:satOff val="-17119"/>
                    <a:lumOff val="-2084"/>
                  </a:schemeClr>
                </a:solidFill>
              </a:defRPr>
            </a:pPr>
            <a:r>
              <a:t>推送测试镜像到镜像仓库 - Done</a:t>
            </a:r>
          </a:p>
        </p:txBody>
      </p:sp>
      <p:sp>
        <p:nvSpPr>
          <p:cNvPr id="203" name="部署容器到生产服务器…"/>
          <p:cNvSpPr txBox="1"/>
          <p:nvPr/>
        </p:nvSpPr>
        <p:spPr>
          <a:xfrm>
            <a:off x="12846554" y="3898900"/>
            <a:ext cx="9749646" cy="805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863600" indent="-863600" algn="l">
              <a:spcBef>
                <a:spcPts val="5900"/>
              </a:spcBef>
              <a:buSzPct val="100000"/>
              <a:buAutoNum type="arabicPeriod" startAt="6"/>
              <a:defRPr sz="4600">
                <a:solidFill>
                  <a:schemeClr val="accent4">
                    <a:hueOff val="-903206"/>
                    <a:satOff val="-17119"/>
                    <a:lumOff val="-2084"/>
                  </a:schemeClr>
                </a:solidFill>
              </a:defRPr>
            </a:pPr>
            <a:r>
              <a:t>部署容器到生产服务器</a:t>
            </a:r>
          </a:p>
          <a:p>
            <a:pPr marL="863600" indent="-863600" algn="l">
              <a:spcBef>
                <a:spcPts val="5900"/>
              </a:spcBef>
              <a:buSzPct val="100000"/>
              <a:buAutoNum type="arabicPeriod" startAt="6"/>
              <a:defRPr sz="4600">
                <a:solidFill>
                  <a:schemeClr val="accent4">
                    <a:hueOff val="-903206"/>
                    <a:satOff val="-17119"/>
                    <a:lumOff val="-2084"/>
                  </a:schemeClr>
                </a:solidFill>
              </a:defRPr>
            </a:pPr>
            <a:r>
              <a:t>集成容器</a:t>
            </a:r>
          </a:p>
          <a:p>
            <a:pPr marL="863600" indent="-863600" algn="l">
              <a:spcBef>
                <a:spcPts val="5900"/>
              </a:spcBef>
              <a:buSzPct val="100000"/>
              <a:buAutoNum type="arabicPeriod" startAt="6"/>
              <a:defRPr sz="4600">
                <a:solidFill>
                  <a:schemeClr val="accent4">
                    <a:hueOff val="-903206"/>
                    <a:satOff val="-17119"/>
                    <a:lumOff val="-2084"/>
                  </a:schemeClr>
                </a:solidFill>
              </a:defRPr>
            </a:pPr>
            <a:r>
              <a:t>运行集成后测试</a:t>
            </a:r>
          </a:p>
          <a:p>
            <a:pPr marL="863600" indent="-863600" algn="l">
              <a:spcBef>
                <a:spcPts val="5900"/>
              </a:spcBef>
              <a:buSzPct val="100000"/>
              <a:buAutoNum type="arabicPeriod" startAt="6"/>
              <a:defRPr sz="4600">
                <a:solidFill>
                  <a:schemeClr val="accent4">
                    <a:hueOff val="-903206"/>
                    <a:satOff val="-17119"/>
                    <a:lumOff val="-2084"/>
                  </a:schemeClr>
                </a:solidFill>
              </a:defRPr>
            </a:pPr>
            <a:r>
              <a:t>推送测试镜像到镜像仓库</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道可道，非常道。名可名，非常名。无名天地之始，有名万物之母"/>
          <p:cNvSpPr txBox="1"/>
          <p:nvPr>
            <p:ph type="title"/>
          </p:nvPr>
        </p:nvSpPr>
        <p:spPr>
          <a:xfrm>
            <a:off x="1428750" y="11315700"/>
            <a:ext cx="21526500" cy="1524000"/>
          </a:xfrm>
          <a:prstGeom prst="rect">
            <a:avLst/>
          </a:prstGeom>
        </p:spPr>
        <p:txBody>
          <a:bodyPr/>
          <a:lstStyle>
            <a:lvl1pPr defTabSz="528319">
              <a:defRPr sz="5760">
                <a:effectLst>
                  <a:outerShdw sx="100000" sy="100000" kx="0" ky="0" algn="b" rotWithShape="0" blurRad="32512" dist="16256" dir="5400000">
                    <a:srgbClr val="000000"/>
                  </a:outerShdw>
                </a:effectLst>
              </a:defRPr>
            </a:lvl1pPr>
          </a:lstStyle>
          <a:p>
            <a:pPr/>
            <a:r>
              <a:t>道可道，非常道。名可名，非常名。无名天地之始，有名万物之母</a:t>
            </a:r>
          </a:p>
        </p:txBody>
      </p:sp>
      <p:pic>
        <p:nvPicPr>
          <p:cNvPr id="206" name="daodejing.jpg" descr="daodejing.jpg"/>
          <p:cNvPicPr>
            <a:picLocks noChangeAspect="1"/>
          </p:cNvPicPr>
          <p:nvPr/>
        </p:nvPicPr>
        <p:blipFill>
          <a:blip r:embed="rId2">
            <a:extLst/>
          </a:blip>
          <a:stretch>
            <a:fillRect/>
          </a:stretch>
        </p:blipFill>
        <p:spPr>
          <a:xfrm>
            <a:off x="3614558" y="88440"/>
            <a:ext cx="17154884" cy="11445124"/>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209" name="第十一章 自动化实施部署流水线"/>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第十一章 自动化实施部署流水线</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连按此项以编辑"/>
          <p:cNvSpPr txBox="1"/>
          <p:nvPr>
            <p:ph type="title"/>
          </p:nvPr>
        </p:nvSpPr>
        <p:spPr>
          <a:prstGeom prst="rect">
            <a:avLst/>
          </a:prstGeom>
        </p:spPr>
        <p:txBody>
          <a:bodyPr/>
          <a:lstStyle/>
          <a:p>
            <a:pPr/>
          </a:p>
        </p:txBody>
      </p:sp>
      <p:pic>
        <p:nvPicPr>
          <p:cNvPr id="212" name="page186image1072.png" descr="page186image1072.png"/>
          <p:cNvPicPr>
            <a:picLocks noChangeAspect="1"/>
          </p:cNvPicPr>
          <p:nvPr/>
        </p:nvPicPr>
        <p:blipFill>
          <a:blip r:embed="rId2">
            <a:extLst/>
          </a:blip>
          <a:stretch>
            <a:fillRect/>
          </a:stretch>
        </p:blipFill>
        <p:spPr>
          <a:xfrm>
            <a:off x="4279398" y="187278"/>
            <a:ext cx="15825204" cy="12654291"/>
          </a:xfrm>
          <a:prstGeom prst="rect">
            <a:avLst/>
          </a:prstGeom>
          <a:ln w="12700">
            <a:miter lim="400000"/>
          </a:ln>
        </p:spPr>
      </p:pic>
      <p:sp>
        <p:nvSpPr>
          <p:cNvPr id="213" name="文本"/>
          <p:cNvSpPr txBox="1"/>
          <p:nvPr/>
        </p:nvSpPr>
        <p:spPr>
          <a:xfrm>
            <a:off x="5346700" y="12699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214" name="尽少地动生产节点,只执行必要的动作"/>
          <p:cNvSpPr txBox="1"/>
          <p:nvPr/>
        </p:nvSpPr>
        <p:spPr>
          <a:xfrm>
            <a:off x="12667838" y="12013864"/>
            <a:ext cx="631621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3"/>
                </a:solidFill>
              </a:defRPr>
            </a:lvl1pPr>
          </a:lstStyle>
          <a:p>
            <a:pPr>
              <a:defRPr>
                <a:effectLst/>
              </a:defRPr>
            </a:pPr>
            <a:r>
              <a:t>尽少地动生产节点,只执行必要的动作</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Ansible做节点的配置部署工作"/>
          <p:cNvSpPr txBox="1"/>
          <p:nvPr>
            <p:ph type="title"/>
          </p:nvPr>
        </p:nvSpPr>
        <p:spPr>
          <a:prstGeom prst="rect">
            <a:avLst/>
          </a:prstGeom>
        </p:spPr>
        <p:txBody>
          <a:bodyPr/>
          <a:lstStyle/>
          <a:p>
            <a:pPr/>
            <a:r>
              <a:t>Ansible做节点的配置部署工作</a:t>
            </a:r>
          </a:p>
        </p:txBody>
      </p:sp>
      <p:sp>
        <p:nvSpPr>
          <p:cNvPr id="217" name="Ansible不适合做代码checkout相关的动作…"/>
          <p:cNvSpPr txBox="1"/>
          <p:nvPr>
            <p:ph type="body" sz="half" idx="1"/>
          </p:nvPr>
        </p:nvSpPr>
        <p:spPr>
          <a:prstGeom prst="rect">
            <a:avLst/>
          </a:prstGeom>
        </p:spPr>
        <p:txBody>
          <a:bodyPr/>
          <a:lstStyle/>
          <a:p>
            <a:pPr/>
            <a:r>
              <a:t>Ansible不适合做代码checkout相关的动作</a:t>
            </a:r>
          </a:p>
          <a:p>
            <a:pPr/>
            <a:r>
              <a:t>Ansible适合做所有节点上基础配置的状态保持，例如服务状态、软件包安装、配置参数调整等等</a:t>
            </a:r>
          </a:p>
          <a:p>
            <a:pPr/>
            <a:r>
              <a:t>直接使用配置工具更新服务，会导致服务的短暂的downtime</a:t>
            </a:r>
          </a:p>
        </p:txBody>
      </p:sp>
      <p:pic>
        <p:nvPicPr>
          <p:cNvPr id="218" name="page187image1072.png" descr="page187image1072.png"/>
          <p:cNvPicPr>
            <a:picLocks noChangeAspect="1"/>
          </p:cNvPicPr>
          <p:nvPr/>
        </p:nvPicPr>
        <p:blipFill>
          <a:blip r:embed="rId2">
            <a:extLst/>
          </a:blip>
          <a:stretch>
            <a:fillRect/>
          </a:stretch>
        </p:blipFill>
        <p:spPr>
          <a:xfrm>
            <a:off x="12809830" y="4707517"/>
            <a:ext cx="10702340" cy="6691445"/>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生产节点的配置和部署怎么搞？"/>
          <p:cNvSpPr txBox="1"/>
          <p:nvPr>
            <p:ph type="title"/>
          </p:nvPr>
        </p:nvSpPr>
        <p:spPr>
          <a:prstGeom prst="rect">
            <a:avLst/>
          </a:prstGeom>
        </p:spPr>
        <p:txBody>
          <a:bodyPr/>
          <a:lstStyle/>
          <a:p>
            <a:pPr/>
            <a:r>
              <a:t>生产节点的配置和部署怎么搞？</a:t>
            </a:r>
          </a:p>
        </p:txBody>
      </p:sp>
      <p:pic>
        <p:nvPicPr>
          <p:cNvPr id="221" name="services.jpg" descr="services.jpg"/>
          <p:cNvPicPr>
            <a:picLocks noChangeAspect="1"/>
          </p:cNvPicPr>
          <p:nvPr/>
        </p:nvPicPr>
        <p:blipFill>
          <a:blip r:embed="rId2">
            <a:extLst/>
          </a:blip>
          <a:stretch>
            <a:fillRect/>
          </a:stretch>
        </p:blipFill>
        <p:spPr>
          <a:xfrm>
            <a:off x="1242819" y="4302283"/>
            <a:ext cx="9802190" cy="8187712"/>
          </a:xfrm>
          <a:prstGeom prst="rect">
            <a:avLst/>
          </a:prstGeom>
          <a:ln w="12700">
            <a:miter lim="400000"/>
          </a:ln>
        </p:spPr>
      </p:pic>
      <p:pic>
        <p:nvPicPr>
          <p:cNvPr id="222" name="main.jpg" descr="main.jpg"/>
          <p:cNvPicPr>
            <a:picLocks noChangeAspect="1"/>
          </p:cNvPicPr>
          <p:nvPr/>
        </p:nvPicPr>
        <p:blipFill>
          <a:blip r:embed="rId3">
            <a:extLst/>
          </a:blip>
          <a:stretch>
            <a:fillRect/>
          </a:stretch>
        </p:blipFill>
        <p:spPr>
          <a:xfrm>
            <a:off x="11283698" y="4349556"/>
            <a:ext cx="11857483" cy="5959567"/>
          </a:xfrm>
          <a:prstGeom prst="rect">
            <a:avLst/>
          </a:prstGeom>
          <a:ln w="12700">
            <a:miter lim="400000"/>
          </a:ln>
        </p:spPr>
      </p:pic>
      <p:sp>
        <p:nvSpPr>
          <p:cNvPr id="223" name="生产节点上的服务定义，服务部署任务的分布，看代码，这是一个很好的参考实例"/>
          <p:cNvSpPr/>
          <p:nvPr/>
        </p:nvSpPr>
        <p:spPr>
          <a:xfrm>
            <a:off x="11314121" y="10545031"/>
            <a:ext cx="11796638" cy="1944964"/>
          </a:xfrm>
          <a:prstGeom prst="rect">
            <a:avLst/>
          </a:prstGeom>
          <a:blipFill>
            <a:blip r:embed="rId4"/>
          </a:blip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200">
                <a:solidFill>
                  <a:srgbClr val="FFFFFF"/>
                </a:solidFill>
                <a:effectLst>
                  <a:outerShdw sx="100000" sy="100000" kx="0" ky="0" algn="b" rotWithShape="0" blurRad="38100" dist="12700" dir="5400000">
                    <a:srgbClr val="000000">
                      <a:alpha val="80000"/>
                    </a:srgbClr>
                  </a:outerShdw>
                </a:effectLst>
              </a:defRPr>
            </a:lvl1pPr>
          </a:lstStyle>
          <a:p>
            <a:pPr/>
            <a:r>
              <a:t>生产节点上的服务定义，服务部署任务的分布，看代码，这是一个很好的参考实例</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预部署任务流程 Pre-Deployment Task"/>
          <p:cNvSpPr txBox="1"/>
          <p:nvPr>
            <p:ph type="title"/>
          </p:nvPr>
        </p:nvSpPr>
        <p:spPr>
          <a:prstGeom prst="rect">
            <a:avLst/>
          </a:prstGeom>
        </p:spPr>
        <p:txBody>
          <a:bodyPr/>
          <a:lstStyle/>
          <a:p>
            <a:pPr/>
            <a:r>
              <a:t>预部署任务流程 Pre-Deployment Task</a:t>
            </a:r>
          </a:p>
        </p:txBody>
      </p:sp>
      <p:sp>
        <p:nvSpPr>
          <p:cNvPr id="226" name="下拉/下载测试容器基础镜像…"/>
          <p:cNvSpPr txBox="1"/>
          <p:nvPr>
            <p:ph type="body" sz="half" idx="1"/>
          </p:nvPr>
        </p:nvSpPr>
        <p:spPr>
          <a:prstGeom prst="rect">
            <a:avLst/>
          </a:prstGeom>
        </p:spPr>
        <p:txBody>
          <a:bodyPr/>
          <a:lstStyle/>
          <a:p>
            <a:pPr/>
            <a:r>
              <a:t>下拉/下载测试容器基础镜像</a:t>
            </a:r>
          </a:p>
          <a:p>
            <a:pPr/>
            <a:r>
              <a:t>针对所部属的业务构建测试容器</a:t>
            </a:r>
          </a:p>
          <a:p>
            <a:pPr/>
            <a:r>
              <a:t>在测试容器中跑所有测试案例</a:t>
            </a:r>
          </a:p>
        </p:txBody>
      </p:sp>
      <p:sp>
        <p:nvSpPr>
          <p:cNvPr id="227" name="下拉/下载所部属生产应用的容器镜像…"/>
          <p:cNvSpPr txBox="1"/>
          <p:nvPr/>
        </p:nvSpPr>
        <p:spPr>
          <a:xfrm>
            <a:off x="13106400" y="3354239"/>
            <a:ext cx="10109200" cy="939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57200" indent="-457200" algn="l">
              <a:spcBef>
                <a:spcPts val="4500"/>
              </a:spcBef>
              <a:buSzPct val="75000"/>
              <a:buChar char="•"/>
              <a:defRPr sz="3800"/>
            </a:pPr>
            <a:r>
              <a:t>下拉/下载所部属生产应用的容器镜像</a:t>
            </a:r>
          </a:p>
          <a:p>
            <a:pPr marL="457200" indent="-457200" algn="l">
              <a:spcBef>
                <a:spcPts val="4500"/>
              </a:spcBef>
              <a:buSzPct val="75000"/>
              <a:buChar char="•"/>
              <a:defRPr sz="3800"/>
            </a:pPr>
            <a:r>
              <a:t>构建即将部署的生产环境的容器镜像</a:t>
            </a:r>
          </a:p>
          <a:p>
            <a:pPr marL="457200" indent="-457200" algn="l">
              <a:spcBef>
                <a:spcPts val="4500"/>
              </a:spcBef>
              <a:buSzPct val="75000"/>
              <a:buChar char="•"/>
              <a:defRPr sz="3800"/>
            </a:pPr>
            <a:r>
              <a:t>把生产镜像push到镜像仓库中</a:t>
            </a:r>
          </a:p>
        </p:txBody>
      </p:sp>
      <p:sp>
        <p:nvSpPr>
          <p:cNvPr id="228" name="https://github.com/vfarcic/ms-lifecycle/blob/master/ansible/roles/service/tasks/pre-deployment.yml"/>
          <p:cNvSpPr txBox="1"/>
          <p:nvPr/>
        </p:nvSpPr>
        <p:spPr>
          <a:xfrm>
            <a:off x="3336226" y="12191791"/>
            <a:ext cx="1771154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https://github.com/vfarcic/ms-lifecycle/blob/master/ansible/roles/service/tasks/pre-deployment.yml</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部署任务流程 Deployment Task"/>
          <p:cNvSpPr txBox="1"/>
          <p:nvPr>
            <p:ph type="title"/>
          </p:nvPr>
        </p:nvSpPr>
        <p:spPr>
          <a:prstGeom prst="rect">
            <a:avLst/>
          </a:prstGeom>
        </p:spPr>
        <p:txBody>
          <a:bodyPr/>
          <a:lstStyle/>
          <a:p>
            <a:pPr/>
            <a:r>
              <a:t>部署任务流程 Deployment Task</a:t>
            </a:r>
          </a:p>
        </p:txBody>
      </p:sp>
      <p:sp>
        <p:nvSpPr>
          <p:cNvPr id="231" name="在文件系统建立服务数据目录…"/>
          <p:cNvSpPr txBox="1"/>
          <p:nvPr>
            <p:ph type="body" sz="half" idx="1"/>
          </p:nvPr>
        </p:nvSpPr>
        <p:spPr>
          <a:prstGeom prst="rect">
            <a:avLst/>
          </a:prstGeom>
        </p:spPr>
        <p:txBody>
          <a:bodyPr/>
          <a:lstStyle/>
          <a:p>
            <a:pPr/>
            <a:r>
              <a:t>在文件系统建立服务数据目录</a:t>
            </a:r>
          </a:p>
          <a:p>
            <a:pPr/>
            <a:r>
              <a:t>复制目标部署服务的文件：compose文件、服务代理模板文件</a:t>
            </a:r>
          </a:p>
          <a:p>
            <a:pPr/>
            <a:r>
              <a:t>下载目标应用所需的容器镜像</a:t>
            </a:r>
          </a:p>
        </p:txBody>
      </p:sp>
      <p:sp>
        <p:nvSpPr>
          <p:cNvPr id="232" name="运行书店应用的生产镜像…"/>
          <p:cNvSpPr txBox="1"/>
          <p:nvPr/>
        </p:nvSpPr>
        <p:spPr>
          <a:xfrm>
            <a:off x="13106400" y="3354239"/>
            <a:ext cx="10109200" cy="939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57200" indent="-457200" algn="l">
              <a:spcBef>
                <a:spcPts val="4500"/>
              </a:spcBef>
              <a:buSzPct val="75000"/>
              <a:buChar char="•"/>
              <a:defRPr sz="3800"/>
            </a:pPr>
            <a:r>
              <a:t>运行书店应用的生产镜像</a:t>
            </a:r>
          </a:p>
          <a:p>
            <a:pPr marL="457200" indent="-457200" algn="l">
              <a:spcBef>
                <a:spcPts val="4500"/>
              </a:spcBef>
              <a:buSzPct val="75000"/>
              <a:buChar char="•"/>
              <a:defRPr sz="3800"/>
            </a:pPr>
            <a:r>
              <a:t>填充服务代理模板文件，重新加载反向代理的配置</a:t>
            </a:r>
          </a:p>
        </p:txBody>
      </p:sp>
      <p:sp>
        <p:nvSpPr>
          <p:cNvPr id="233" name="https://github.com/vfarcic/ms-lifecycle/blob/master/ansible/roles/service/tasks/deployment.yml"/>
          <p:cNvSpPr txBox="1"/>
          <p:nvPr/>
        </p:nvSpPr>
        <p:spPr>
          <a:xfrm>
            <a:off x="3696271" y="12191791"/>
            <a:ext cx="1699145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https://github.com/vfarcic/ms-lifecycle/blob/master/ansible/roles/service/tasks/deployment.yml</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部署后任务流程 Post-Deployment Task"/>
          <p:cNvSpPr txBox="1"/>
          <p:nvPr>
            <p:ph type="title"/>
          </p:nvPr>
        </p:nvSpPr>
        <p:spPr>
          <a:prstGeom prst="rect">
            <a:avLst/>
          </a:prstGeom>
        </p:spPr>
        <p:txBody>
          <a:bodyPr/>
          <a:lstStyle/>
          <a:p>
            <a:pPr/>
            <a:r>
              <a:t>部署后任务流程 Post-Deployment Task</a:t>
            </a:r>
          </a:p>
        </p:txBody>
      </p:sp>
      <p:sp>
        <p:nvSpPr>
          <p:cNvPr id="236" name="运行部署后测试任务，执行生产环境中的集成测试场景"/>
          <p:cNvSpPr txBox="1"/>
          <p:nvPr>
            <p:ph type="body" sz="half" idx="1"/>
          </p:nvPr>
        </p:nvSpPr>
        <p:spPr>
          <a:prstGeom prst="rect">
            <a:avLst/>
          </a:prstGeom>
        </p:spPr>
        <p:txBody>
          <a:bodyPr/>
          <a:lstStyle/>
          <a:p>
            <a:pPr/>
            <a:r>
              <a:t>运行部署后测试任务，执行生产环境中的集成测试场景</a:t>
            </a:r>
          </a:p>
        </p:txBody>
      </p:sp>
      <p:sp>
        <p:nvSpPr>
          <p:cNvPr id="237" name="推送测试容器到镜像仓库"/>
          <p:cNvSpPr txBox="1"/>
          <p:nvPr/>
        </p:nvSpPr>
        <p:spPr>
          <a:xfrm>
            <a:off x="13106400" y="3354239"/>
            <a:ext cx="10109200" cy="939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marL="457200" indent="-457200" algn="l">
              <a:spcBef>
                <a:spcPts val="4500"/>
              </a:spcBef>
              <a:buSzPct val="75000"/>
              <a:buChar char="•"/>
              <a:defRPr sz="3800"/>
            </a:lvl1pPr>
          </a:lstStyle>
          <a:p>
            <a:pPr/>
            <a:r>
              <a:t>推送测试容器到镜像仓库</a:t>
            </a:r>
          </a:p>
        </p:txBody>
      </p:sp>
      <p:sp>
        <p:nvSpPr>
          <p:cNvPr id="238" name="https://github.com/vfarcic/ms-lifecycle/blob/master/ansible/roles/service/tasks/post-deployment.yml"/>
          <p:cNvSpPr txBox="1"/>
          <p:nvPr/>
        </p:nvSpPr>
        <p:spPr>
          <a:xfrm>
            <a:off x="3230498" y="12191791"/>
            <a:ext cx="1792300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u="sng">
                <a:hlinkClick r:id="rId2" invalidUrl="" action="" tgtFrame="" tooltip="" history="1" highlightClick="0" endSnd="0"/>
              </a:defRPr>
            </a:lvl1pPr>
          </a:lstStyle>
          <a:p>
            <a:pPr>
              <a:defRPr u="none"/>
            </a:pPr>
            <a:r>
              <a:rPr u="sng">
                <a:hlinkClick r:id="rId2" invalidUrl="" action="" tgtFrame="" tooltip="" history="1" highlightClick="0" endSnd="0"/>
              </a:rPr>
              <a:t>https://github.com/vfarcic/ms-lifecycle/blob/master/ansible/roles/service/tasks/post-deployment.yml</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运行自动化的部署流水线"/>
          <p:cNvSpPr txBox="1"/>
          <p:nvPr>
            <p:ph type="title"/>
          </p:nvPr>
        </p:nvSpPr>
        <p:spPr>
          <a:prstGeom prst="rect">
            <a:avLst/>
          </a:prstGeom>
        </p:spPr>
        <p:txBody>
          <a:bodyPr/>
          <a:lstStyle/>
          <a:p>
            <a:pPr/>
            <a:r>
              <a:t>运行自动化的部署流水线</a:t>
            </a:r>
          </a:p>
        </p:txBody>
      </p:sp>
      <p:sp>
        <p:nvSpPr>
          <p:cNvPr id="241" name="service.yml playbook定义了服务群集的配置…"/>
          <p:cNvSpPr txBox="1"/>
          <p:nvPr>
            <p:ph type="body" sz="half" idx="1"/>
          </p:nvPr>
        </p:nvSpPr>
        <p:spPr>
          <a:prstGeom prst="rect">
            <a:avLst/>
          </a:prstGeom>
        </p:spPr>
        <p:txBody>
          <a:bodyPr/>
          <a:lstStyle/>
          <a:p>
            <a:pPr/>
            <a:r>
              <a:t>service.yml playbook定义了服务群集的配置</a:t>
            </a:r>
          </a:p>
          <a:p>
            <a:pPr/>
            <a:r>
              <a:t>-i 参数定义了目标群集节点的位置[hostname/ip address]</a:t>
            </a:r>
          </a:p>
          <a:p>
            <a:pPr/>
            <a:r>
              <a:t>—extra-vars 参数定义了服务的名称和相关参数</a:t>
            </a:r>
          </a:p>
        </p:txBody>
      </p:sp>
      <p:sp>
        <p:nvSpPr>
          <p:cNvPr id="242" name="执行自动化配置和部署命令：…"/>
          <p:cNvSpPr txBox="1"/>
          <p:nvPr/>
        </p:nvSpPr>
        <p:spPr>
          <a:xfrm>
            <a:off x="12068873" y="6280246"/>
            <a:ext cx="12060683" cy="34415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500"/>
            </a:pPr>
            <a:r>
              <a:t>执行自动化配置和部署命令：</a:t>
            </a:r>
          </a:p>
          <a:p>
            <a:pPr algn="l">
              <a:defRPr sz="3500"/>
            </a:pPr>
          </a:p>
          <a:p>
            <a:pPr algn="l">
              <a:defRPr sz="3500"/>
            </a:pPr>
            <a:r>
              <a:t>ansible-playbook /vagrant/ansible/service.yml \</a:t>
            </a:r>
          </a:p>
          <a:p>
            <a:pPr algn="l">
              <a:defRPr sz="3500"/>
            </a:pPr>
            <a:r>
              <a:t>    -i /vagrant/ansible/hosts/prod \</a:t>
            </a:r>
          </a:p>
          <a:p>
            <a:pPr algn="l">
              <a:defRPr sz="3500"/>
            </a:pPr>
            <a:r>
              <a:t>    --extra-vars "repo_dir=$PWD service_name=books-ms"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代理服务的需求和类型"/>
          <p:cNvSpPr txBox="1"/>
          <p:nvPr>
            <p:ph type="title"/>
          </p:nvPr>
        </p:nvSpPr>
        <p:spPr>
          <a:prstGeom prst="rect">
            <a:avLst/>
          </a:prstGeom>
        </p:spPr>
        <p:txBody>
          <a:bodyPr/>
          <a:lstStyle/>
          <a:p>
            <a:pPr/>
            <a:r>
              <a:t>代理服务的需求和类型</a:t>
            </a:r>
          </a:p>
        </p:txBody>
      </p:sp>
      <p:sp>
        <p:nvSpPr>
          <p:cNvPr id="129" name="需要简化服务的访问，统一所有容器的 [服务器:端口] 的访问入口…"/>
          <p:cNvSpPr txBox="1"/>
          <p:nvPr>
            <p:ph type="body" sz="half" idx="1"/>
          </p:nvPr>
        </p:nvSpPr>
        <p:spPr>
          <a:xfrm>
            <a:off x="1401246" y="3898900"/>
            <a:ext cx="9937677" cy="8051800"/>
          </a:xfrm>
          <a:prstGeom prst="rect">
            <a:avLst/>
          </a:prstGeom>
        </p:spPr>
        <p:txBody>
          <a:bodyPr/>
          <a:lstStyle/>
          <a:p>
            <a:pPr marL="535177" indent="-535177" defTabSz="808990">
              <a:spcBef>
                <a:spcPts val="5700"/>
              </a:spcBef>
              <a:defRPr sz="4508">
                <a:effectLst>
                  <a:outerShdw sx="100000" sy="100000" kx="0" ky="0" algn="b" rotWithShape="0" blurRad="49784" dist="24892" dir="5400000">
                    <a:srgbClr val="000000"/>
                  </a:outerShdw>
                </a:effectLst>
              </a:defRPr>
            </a:pPr>
            <a:r>
              <a:t>需要简化服务的访问，统一所有容器的 [服务器:端口] 的访问入口</a:t>
            </a:r>
          </a:p>
          <a:p>
            <a:pPr marL="535177" indent="-535177" defTabSz="808990">
              <a:spcBef>
                <a:spcPts val="5700"/>
              </a:spcBef>
              <a:defRPr sz="4508">
                <a:effectLst>
                  <a:outerShdw sx="100000" sy="100000" kx="0" ky="0" algn="b" rotWithShape="0" blurRad="49784" dist="24892" dir="5400000">
                    <a:srgbClr val="000000"/>
                  </a:outerShdw>
                </a:effectLst>
              </a:defRPr>
            </a:pPr>
            <a:r>
              <a:t>代理服务是ESB的对立面，ESB也是微服务架构，但是ESB背叛了SOA最初的愿景，其自身被实施成了一个复杂的单体应用</a:t>
            </a:r>
          </a:p>
          <a:p>
            <a:pPr marL="535177" indent="-535177" defTabSz="808990">
              <a:spcBef>
                <a:spcPts val="5700"/>
              </a:spcBef>
              <a:defRPr sz="4508">
                <a:effectLst>
                  <a:outerShdw sx="100000" sy="100000" kx="0" ky="0" algn="b" rotWithShape="0" blurRad="49784" dist="24892" dir="5400000">
                    <a:srgbClr val="000000"/>
                  </a:outerShdw>
                </a:effectLst>
              </a:defRPr>
            </a:pPr>
            <a:r>
              <a:t>用来控制和保护对服务/服务器的访问，可以作为唯一联系点</a:t>
            </a:r>
          </a:p>
        </p:txBody>
      </p:sp>
      <p:sp>
        <p:nvSpPr>
          <p:cNvPr id="130" name="三种代理服务…"/>
          <p:cNvSpPr txBox="1"/>
          <p:nvPr/>
        </p:nvSpPr>
        <p:spPr>
          <a:xfrm>
            <a:off x="13057776" y="3898900"/>
            <a:ext cx="9937677" cy="805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46100" indent="-546100" algn="l">
              <a:spcBef>
                <a:spcPts val="5900"/>
              </a:spcBef>
              <a:buSzPct val="75000"/>
              <a:buChar char="•"/>
              <a:defRPr sz="4600"/>
            </a:pPr>
            <a:r>
              <a:t>三种代理服务</a:t>
            </a:r>
          </a:p>
          <a:p>
            <a:pPr lvl="1" marL="1092200" indent="-546100" algn="l">
              <a:spcBef>
                <a:spcPts val="5900"/>
              </a:spcBef>
              <a:buSzPct val="75000"/>
              <a:buChar char="•"/>
              <a:defRPr sz="4600"/>
            </a:pPr>
            <a:r>
              <a:t>网关/隧道服务</a:t>
            </a:r>
          </a:p>
          <a:p>
            <a:pPr lvl="1" marL="1092200" indent="-546100" algn="l">
              <a:spcBef>
                <a:spcPts val="5900"/>
              </a:spcBef>
              <a:buSzPct val="75000"/>
              <a:buChar char="•"/>
              <a:defRPr sz="4600"/>
            </a:pPr>
            <a:r>
              <a:t>前向代理：适合Internet访问代理</a:t>
            </a:r>
          </a:p>
          <a:p>
            <a:pPr lvl="1" marL="1092200" indent="-546100" algn="l">
              <a:spcBef>
                <a:spcPts val="5900"/>
              </a:spcBef>
              <a:buSzPct val="75000"/>
              <a:buChar char="•"/>
              <a:defRPr sz="4600"/>
            </a:pPr>
            <a:r>
              <a:t>反向代理：适合微服务架构的容器环境</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title1.jpg" descr="title1.jpg"/>
          <p:cNvPicPr>
            <a:picLocks noChangeAspect="1"/>
          </p:cNvPicPr>
          <p:nvPr>
            <p:ph type="pic" idx="21"/>
          </p:nvPr>
        </p:nvPicPr>
        <p:blipFill>
          <a:blip r:embed="rId2">
            <a:extLst/>
          </a:blip>
          <a:srcRect l="1767" t="0" r="1767" b="0"/>
          <a:stretch>
            <a:fillRect/>
          </a:stretch>
        </p:blipFill>
        <p:spPr>
          <a:xfrm>
            <a:off x="3041848" y="922581"/>
            <a:ext cx="18300270" cy="10075914"/>
          </a:xfrm>
          <a:prstGeom prst="rect">
            <a:avLst/>
          </a:prstGeom>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247" name="第十二章 持续集成、交付和部署工具"/>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第十二章 持续集成、交付和部署工具</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持续集成"/>
          <p:cNvSpPr txBox="1"/>
          <p:nvPr>
            <p:ph type="title"/>
          </p:nvPr>
        </p:nvSpPr>
        <p:spPr>
          <a:prstGeom prst="rect">
            <a:avLst/>
          </a:prstGeom>
        </p:spPr>
        <p:txBody>
          <a:bodyPr/>
          <a:lstStyle/>
          <a:p>
            <a:pPr/>
            <a:r>
              <a:t>持续集成</a:t>
            </a:r>
          </a:p>
        </p:txBody>
      </p:sp>
      <p:sp>
        <p:nvSpPr>
          <p:cNvPr id="250" name="Continuous integration 简称CI，是指频繁地（一天多次）将代码集成到主干…"/>
          <p:cNvSpPr txBox="1"/>
          <p:nvPr>
            <p:ph type="body" idx="1"/>
          </p:nvPr>
        </p:nvSpPr>
        <p:spPr>
          <a:prstGeom prst="rect">
            <a:avLst/>
          </a:prstGeom>
        </p:spPr>
        <p:txBody>
          <a:bodyPr/>
          <a:lstStyle/>
          <a:p>
            <a:pPr/>
            <a:r>
              <a:t>Continuous integration 简称CI，是指频繁地（一天多次）将代码集成到主干</a:t>
            </a:r>
          </a:p>
          <a:p>
            <a:pPr/>
            <a:r>
              <a:t>好处：快速地发现错误。防止分之大幅度偏离主干。</a:t>
            </a:r>
          </a:p>
          <a:p>
            <a:pPr/>
            <a:r>
              <a:t>目的：让产品快速迭代，同时保持高质量。核心措施：代码集成到主干前必须通过自动化测试，测试零失败的代码才能合并。</a:t>
            </a:r>
          </a:p>
          <a:p>
            <a:pPr/>
            <a:r>
              <a:t>Martin Flowler：持续集成并不能消除Bug，而是让它们能被非常容易地发现和改正。</a:t>
            </a:r>
          </a:p>
        </p:txBody>
      </p:sp>
      <p:sp>
        <p:nvSpPr>
          <p:cNvPr id="251" name="From: http://www.ruanyifeng.com/blog/2015/09/continuous-integration.html"/>
          <p:cNvSpPr txBox="1"/>
          <p:nvPr/>
        </p:nvSpPr>
        <p:spPr>
          <a:xfrm>
            <a:off x="5461444" y="12141815"/>
            <a:ext cx="1346111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From: </a:t>
            </a:r>
            <a:r>
              <a:rPr u="sng">
                <a:hlinkClick r:id="rId2" invalidUrl="" action="" tgtFrame="" tooltip="" history="1" highlightClick="0" endSnd="0"/>
              </a:rPr>
              <a:t>http://www.ruanyifeng.com/blog/2015/09/continuous-integration.html</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持续交付"/>
          <p:cNvSpPr txBox="1"/>
          <p:nvPr>
            <p:ph type="title"/>
          </p:nvPr>
        </p:nvSpPr>
        <p:spPr>
          <a:prstGeom prst="rect">
            <a:avLst/>
          </a:prstGeom>
        </p:spPr>
        <p:txBody>
          <a:bodyPr/>
          <a:lstStyle/>
          <a:p>
            <a:pPr/>
            <a:r>
              <a:t>持续交付</a:t>
            </a:r>
          </a:p>
        </p:txBody>
      </p:sp>
      <p:sp>
        <p:nvSpPr>
          <p:cNvPr id="254" name="Continuous delivery ，指的是频繁地讲新版本软件，交付给QA团队或者用户，让他们评审。如果评审通过了，代码就进入生产阶段。…"/>
          <p:cNvSpPr txBox="1"/>
          <p:nvPr>
            <p:ph type="body" idx="1"/>
          </p:nvPr>
        </p:nvSpPr>
        <p:spPr>
          <a:prstGeom prst="rect">
            <a:avLst/>
          </a:prstGeom>
        </p:spPr>
        <p:txBody>
          <a:bodyPr/>
          <a:lstStyle/>
          <a:p>
            <a:pPr/>
            <a:r>
              <a:t>Continuous delivery ，指的是频繁地讲新版本软件，交付给QA团队或者用户，让他们评审。如果评审通过了，代码就进入生产阶段。</a:t>
            </a:r>
          </a:p>
          <a:p>
            <a:pPr/>
            <a:r>
              <a:t>持续交付可以看作持续集成的下一步。它强调的是，不管怎么更新，软件是随时随地可以交付的。</a:t>
            </a:r>
          </a:p>
          <a:p>
            <a:pPr/>
            <a:r>
              <a:t>进入生产环境的代码是哪个版本？什么方式？怎么更新？等是个人工的决策和行为过程（DevOps教练补充）</a:t>
            </a:r>
          </a:p>
        </p:txBody>
      </p:sp>
      <p:sp>
        <p:nvSpPr>
          <p:cNvPr id="255" name="From: http://www.ruanyifeng.com/blog/2015/09/continuous-integration.html"/>
          <p:cNvSpPr txBox="1"/>
          <p:nvPr/>
        </p:nvSpPr>
        <p:spPr>
          <a:xfrm>
            <a:off x="5467794" y="12367854"/>
            <a:ext cx="1346111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From: </a:t>
            </a:r>
            <a:r>
              <a:rPr u="sng">
                <a:hlinkClick r:id="rId2" invalidUrl="" action="" tgtFrame="" tooltip="" history="1" highlightClick="0" endSnd="0"/>
              </a:rPr>
              <a:t>http://www.ruanyifeng.com/blog/2015/09/continuous-integration.html</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持续部署"/>
          <p:cNvSpPr txBox="1"/>
          <p:nvPr>
            <p:ph type="title"/>
          </p:nvPr>
        </p:nvSpPr>
        <p:spPr>
          <a:prstGeom prst="rect">
            <a:avLst/>
          </a:prstGeom>
        </p:spPr>
        <p:txBody>
          <a:bodyPr/>
          <a:lstStyle/>
          <a:p>
            <a:pPr/>
            <a:r>
              <a:t>持续部署</a:t>
            </a:r>
          </a:p>
        </p:txBody>
      </p:sp>
      <p:sp>
        <p:nvSpPr>
          <p:cNvPr id="258" name="Continuous deployment 简称CD，持续部署是持续交付的下一步，指的是代码通过评审以后，自动部署到生产环境。…"/>
          <p:cNvSpPr txBox="1"/>
          <p:nvPr>
            <p:ph type="body" idx="1"/>
          </p:nvPr>
        </p:nvSpPr>
        <p:spPr>
          <a:prstGeom prst="rect">
            <a:avLst/>
          </a:prstGeom>
        </p:spPr>
        <p:txBody>
          <a:bodyPr/>
          <a:lstStyle/>
          <a:p>
            <a:pPr/>
            <a:r>
              <a:t>Continuous deployment 简称CD，持续部署是持续交付的下一步，指的是代码通过评审以后，自动部署到生产环境。</a:t>
            </a:r>
          </a:p>
          <a:p>
            <a:pPr/>
            <a:r>
              <a:t>持续部署的目标是，代码在任何时刻都是可部署的，可以进入生产阶段。</a:t>
            </a:r>
          </a:p>
          <a:p>
            <a:pPr/>
            <a:r>
              <a:t>进入生产环境的代码是由CD流水线自动化地决策和执行的过程（DevOps教练补充）</a:t>
            </a:r>
          </a:p>
        </p:txBody>
      </p:sp>
      <p:sp>
        <p:nvSpPr>
          <p:cNvPr id="259" name="From: http://www.ruanyifeng.com/blog/2015/09/continuous-integration.html"/>
          <p:cNvSpPr txBox="1"/>
          <p:nvPr/>
        </p:nvSpPr>
        <p:spPr>
          <a:xfrm>
            <a:off x="5467794" y="12367854"/>
            <a:ext cx="1346111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From: </a:t>
            </a:r>
            <a:r>
              <a:rPr u="sng">
                <a:hlinkClick r:id="rId2" invalidUrl="" action="" tgtFrame="" tooltip="" history="1" highlightClick="0" endSnd="0"/>
              </a:rPr>
              <a:t>http://www.ruanyifeng.com/blog/2015/09/continuous-integration.html</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持续集成"/>
          <p:cNvSpPr/>
          <p:nvPr/>
        </p:nvSpPr>
        <p:spPr>
          <a:xfrm>
            <a:off x="412130" y="4172746"/>
            <a:ext cx="7575223" cy="5370508"/>
          </a:xfrm>
          <a:prstGeom prst="rightArrow">
            <a:avLst>
              <a:gd name="adj1" fmla="val 65919"/>
              <a:gd name="adj2" fmla="val 64000"/>
            </a:avLst>
          </a:prstGeom>
          <a:gradFill>
            <a:gsLst>
              <a:gs pos="0">
                <a:srgbClr val="949494"/>
              </a:gs>
              <a:gs pos="100000">
                <a:srgbClr val="C9C9C9"/>
              </a:gs>
            </a:gsLst>
            <a:lin ang="5400000"/>
          </a:gra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0000">
                <a:solidFill>
                  <a:srgbClr val="3B3B3B"/>
                </a:solidFill>
                <a:effectLst>
                  <a:outerShdw sx="100000" sy="100000" kx="0" ky="0" algn="b" rotWithShape="0" blurRad="12700" dist="12700" dir="5400000">
                    <a:srgbClr val="FFFFFF">
                      <a:alpha val="25000"/>
                    </a:srgbClr>
                  </a:outerShdw>
                </a:effectLst>
              </a:defRPr>
            </a:lvl1pPr>
          </a:lstStyle>
          <a:p>
            <a:pPr/>
            <a:r>
              <a:t>持续集成</a:t>
            </a:r>
          </a:p>
        </p:txBody>
      </p:sp>
      <p:sp>
        <p:nvSpPr>
          <p:cNvPr id="262" name="持续交付"/>
          <p:cNvSpPr/>
          <p:nvPr/>
        </p:nvSpPr>
        <p:spPr>
          <a:xfrm>
            <a:off x="8404389" y="4172746"/>
            <a:ext cx="7575222" cy="5370508"/>
          </a:xfrm>
          <a:prstGeom prst="rightArrow">
            <a:avLst>
              <a:gd name="adj1" fmla="val 65919"/>
              <a:gd name="adj2" fmla="val 64000"/>
            </a:avLst>
          </a:prstGeom>
          <a:gradFill>
            <a:gsLst>
              <a:gs pos="0">
                <a:srgbClr val="949494"/>
              </a:gs>
              <a:gs pos="100000">
                <a:srgbClr val="C9C9C9"/>
              </a:gs>
            </a:gsLst>
            <a:lin ang="5400000"/>
          </a:gra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0000">
                <a:solidFill>
                  <a:srgbClr val="3B3B3B"/>
                </a:solidFill>
                <a:effectLst>
                  <a:outerShdw sx="100000" sy="100000" kx="0" ky="0" algn="b" rotWithShape="0" blurRad="12700" dist="12700" dir="5400000">
                    <a:srgbClr val="FFFFFF">
                      <a:alpha val="25000"/>
                    </a:srgbClr>
                  </a:outerShdw>
                </a:effectLst>
              </a:defRPr>
            </a:lvl1pPr>
          </a:lstStyle>
          <a:p>
            <a:pPr/>
            <a:r>
              <a:t>持续交付</a:t>
            </a:r>
          </a:p>
        </p:txBody>
      </p:sp>
      <p:sp>
        <p:nvSpPr>
          <p:cNvPr id="263" name="持续部署"/>
          <p:cNvSpPr/>
          <p:nvPr/>
        </p:nvSpPr>
        <p:spPr>
          <a:xfrm>
            <a:off x="16396647" y="4172746"/>
            <a:ext cx="7575222" cy="5370508"/>
          </a:xfrm>
          <a:prstGeom prst="rightArrow">
            <a:avLst>
              <a:gd name="adj1" fmla="val 65919"/>
              <a:gd name="adj2" fmla="val 64000"/>
            </a:avLst>
          </a:prstGeom>
          <a:gradFill>
            <a:gsLst>
              <a:gs pos="0">
                <a:srgbClr val="949494"/>
              </a:gs>
              <a:gs pos="100000">
                <a:srgbClr val="C9C9C9"/>
              </a:gs>
            </a:gsLst>
            <a:lin ang="5400000"/>
          </a:gra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0000">
                <a:solidFill>
                  <a:srgbClr val="3B3B3B"/>
                </a:solidFill>
                <a:effectLst>
                  <a:outerShdw sx="100000" sy="100000" kx="0" ky="0" algn="b" rotWithShape="0" blurRad="12700" dist="12700" dir="5400000">
                    <a:srgbClr val="FFFFFF">
                      <a:alpha val="25000"/>
                    </a:srgbClr>
                  </a:outerShdw>
                </a:effectLst>
              </a:defRPr>
            </a:lvl1pPr>
          </a:lstStyle>
          <a:p>
            <a:pPr/>
            <a:r>
              <a:t>持续部署</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持续交付”和“持续部署”的区别？"/>
          <p:cNvSpPr txBox="1"/>
          <p:nvPr>
            <p:ph type="title"/>
          </p:nvPr>
        </p:nvSpPr>
        <p:spPr>
          <a:prstGeom prst="rect">
            <a:avLst/>
          </a:prstGeom>
        </p:spPr>
        <p:txBody>
          <a:bodyPr/>
          <a:lstStyle/>
          <a:p>
            <a:pPr/>
            <a:r>
              <a:t>“持续交付”和“持续部署”的区别？</a:t>
            </a:r>
          </a:p>
        </p:txBody>
      </p:sp>
      <p:sp>
        <p:nvSpPr>
          <p:cNvPr id="266" name="http://blog.crisp.se/2013/02/05/yassalsundman/continuous-delivery-vs-continuous-deployment"/>
          <p:cNvSpPr txBox="1"/>
          <p:nvPr/>
        </p:nvSpPr>
        <p:spPr>
          <a:xfrm>
            <a:off x="3735323" y="12398290"/>
            <a:ext cx="1691335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http://blog.crisp.se/2013/02/05/yassalsundman/continuous-delivery-vs-continuous-deployment</a:t>
            </a:r>
          </a:p>
        </p:txBody>
      </p:sp>
      <p:pic>
        <p:nvPicPr>
          <p:cNvPr id="267" name="continuous-delivery-deployment-sm.jpg" descr="continuous-delivery-deployment-sm.jpg"/>
          <p:cNvPicPr>
            <a:picLocks noChangeAspect="1"/>
          </p:cNvPicPr>
          <p:nvPr/>
        </p:nvPicPr>
        <p:blipFill>
          <a:blip r:embed="rId2">
            <a:extLst/>
          </a:blip>
          <a:stretch>
            <a:fillRect/>
          </a:stretch>
        </p:blipFill>
        <p:spPr>
          <a:xfrm>
            <a:off x="5136708" y="3640825"/>
            <a:ext cx="14110584" cy="8466350"/>
          </a:xfrm>
          <a:prstGeom prst="rect">
            <a:avLst/>
          </a:prstGeom>
          <a:ln w="12700">
            <a:miter lim="400000"/>
          </a:ln>
        </p:spPr>
      </p:pic>
      <p:sp>
        <p:nvSpPr>
          <p:cNvPr id="268" name="输入：…"/>
          <p:cNvSpPr txBox="1"/>
          <p:nvPr/>
        </p:nvSpPr>
        <p:spPr>
          <a:xfrm>
            <a:off x="1014298" y="6896100"/>
            <a:ext cx="4076701" cy="195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输入：</a:t>
            </a:r>
          </a:p>
          <a:p>
            <a:pPr/>
            <a:r>
              <a:t>企业不同需求</a:t>
            </a:r>
          </a:p>
        </p:txBody>
      </p:sp>
      <p:sp>
        <p:nvSpPr>
          <p:cNvPr id="269" name="输出：…"/>
          <p:cNvSpPr txBox="1"/>
          <p:nvPr/>
        </p:nvSpPr>
        <p:spPr>
          <a:xfrm>
            <a:off x="19293002" y="6896100"/>
            <a:ext cx="4076701" cy="195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输出：</a:t>
            </a:r>
          </a:p>
          <a:p>
            <a:pPr/>
            <a:r>
              <a:t>选择不同路径</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CI/CD工具比较"/>
          <p:cNvSpPr txBox="1"/>
          <p:nvPr>
            <p:ph type="title"/>
          </p:nvPr>
        </p:nvSpPr>
        <p:spPr>
          <a:prstGeom prst="rect">
            <a:avLst/>
          </a:prstGeom>
        </p:spPr>
        <p:txBody>
          <a:bodyPr/>
          <a:lstStyle/>
          <a:p>
            <a:pPr/>
            <a:r>
              <a:t>CI/CD工具比较</a:t>
            </a:r>
          </a:p>
        </p:txBody>
      </p:sp>
      <p:sp>
        <p:nvSpPr>
          <p:cNvPr id="272" name="SaaS Based： Travis、Shippable、CircleCI、drone.io…"/>
          <p:cNvSpPr txBox="1"/>
          <p:nvPr>
            <p:ph type="body" sz="half" idx="4294967295"/>
          </p:nvPr>
        </p:nvSpPr>
        <p:spPr>
          <a:xfrm>
            <a:off x="1422400" y="3302000"/>
            <a:ext cx="10109200" cy="9398000"/>
          </a:xfrm>
          <a:prstGeom prst="rect">
            <a:avLst/>
          </a:prstGeom>
        </p:spPr>
        <p:txBody>
          <a:bodyPr/>
          <a:lstStyle/>
          <a:p>
            <a:pPr marL="457200" indent="-457200">
              <a:spcBef>
                <a:spcPts val="4500"/>
              </a:spcBef>
              <a:defRPr sz="3800"/>
            </a:pPr>
            <a:r>
              <a:t>SaaS Based： Travis、Shippable、CircleCI、</a:t>
            </a:r>
            <a:r>
              <a:rPr u="sng">
                <a:hlinkClick r:id="rId2" invalidUrl="" action="" tgtFrame="" tooltip="" history="1" highlightClick="0" endSnd="0"/>
              </a:rPr>
              <a:t>drone.io</a:t>
            </a:r>
          </a:p>
          <a:p>
            <a:pPr marL="457200" indent="-457200">
              <a:spcBef>
                <a:spcPts val="4500"/>
              </a:spcBef>
              <a:defRPr sz="3800"/>
            </a:pPr>
            <a:r>
              <a:t>都能完成应用打包和Docker镜像构建功能</a:t>
            </a:r>
          </a:p>
          <a:p>
            <a:pPr marL="457200" indent="-457200">
              <a:spcBef>
                <a:spcPts val="4500"/>
              </a:spcBef>
              <a:defRPr sz="3800"/>
            </a:pPr>
            <a:r>
              <a:t>不能够在私有的数据中心的服务器群集上执行</a:t>
            </a:r>
          </a:p>
        </p:txBody>
      </p:sp>
      <p:sp>
        <p:nvSpPr>
          <p:cNvPr id="273" name="Self-Hosted：Jenkins、Bamboo、GoCD、Team City、Electic Cloud…"/>
          <p:cNvSpPr txBox="1"/>
          <p:nvPr/>
        </p:nvSpPr>
        <p:spPr>
          <a:xfrm>
            <a:off x="12611350" y="3302000"/>
            <a:ext cx="10109201" cy="939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57200" indent="-457200" algn="l">
              <a:spcBef>
                <a:spcPts val="4500"/>
              </a:spcBef>
              <a:buSzPct val="75000"/>
              <a:buChar char="•"/>
              <a:defRPr sz="3800"/>
            </a:pPr>
            <a:r>
              <a:t>Self-Hosted：Jenkins、Bamboo、GoCD、Team City、Electic Cloud</a:t>
            </a:r>
          </a:p>
          <a:p>
            <a:pPr marL="457200" indent="-457200" algn="l">
              <a:spcBef>
                <a:spcPts val="4500"/>
              </a:spcBef>
              <a:buSzPct val="75000"/>
              <a:buChar char="•"/>
              <a:defRPr sz="3800"/>
            </a:pPr>
            <a:r>
              <a:t>Jenkins特点：社区庞大、有大量的插件、社区的插件能覆盖大部分功能场景需求。CloudBees提供企业版功能和支持服务</a:t>
            </a:r>
          </a:p>
          <a:p>
            <a:pPr marL="457200" indent="-457200" algn="l">
              <a:spcBef>
                <a:spcPts val="4500"/>
              </a:spcBef>
              <a:buSzPct val="75000"/>
              <a:buChar char="•"/>
              <a:defRPr sz="3800"/>
            </a:pPr>
            <a:r>
              <a:t>本书的作者在写书时加入了CloudBees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Jenkins"/>
          <p:cNvSpPr txBox="1"/>
          <p:nvPr>
            <p:ph type="title"/>
          </p:nvPr>
        </p:nvSpPr>
        <p:spPr>
          <a:prstGeom prst="rect">
            <a:avLst/>
          </a:prstGeom>
        </p:spPr>
        <p:txBody>
          <a:bodyPr/>
          <a:lstStyle/>
          <a:p>
            <a:pPr/>
            <a:r>
              <a:t>Jenkins</a:t>
            </a:r>
          </a:p>
        </p:txBody>
      </p:sp>
      <p:sp>
        <p:nvSpPr>
          <p:cNvPr id="276" name="Jenkins + Ansible Plugin…"/>
          <p:cNvSpPr txBox="1"/>
          <p:nvPr>
            <p:ph type="body" sz="half" idx="1"/>
          </p:nvPr>
        </p:nvSpPr>
        <p:spPr>
          <a:prstGeom prst="rect">
            <a:avLst/>
          </a:prstGeom>
        </p:spPr>
        <p:txBody>
          <a:bodyPr/>
          <a:lstStyle/>
          <a:p>
            <a:pPr/>
            <a:r>
              <a:t>Jenkins + Ansible Plugin</a:t>
            </a:r>
          </a:p>
          <a:p>
            <a:pPr/>
            <a:r>
              <a:t>在pipline的某个步骤中可以去调用Ansible操作，参数可以是：Playbook path，Inventory，附加参数等等</a:t>
            </a:r>
          </a:p>
          <a:p>
            <a:pPr/>
            <a:r>
              <a:t>另外一种做法：用shell 执行ansible-playbook 语句</a:t>
            </a:r>
          </a:p>
          <a:p>
            <a:pPr/>
            <a:r>
              <a:t>两者的区别：前者更集中化管理，后者很多参数和逻辑游离于pipline之外，不利于版本化管理；期望Jenkins的pipline的代码更独立和全面</a:t>
            </a:r>
          </a:p>
        </p:txBody>
      </p:sp>
      <p:pic>
        <p:nvPicPr>
          <p:cNvPr id="277" name="page203image1160.png" descr="page203image1160.png"/>
          <p:cNvPicPr>
            <a:picLocks noChangeAspect="1"/>
          </p:cNvPicPr>
          <p:nvPr/>
        </p:nvPicPr>
        <p:blipFill>
          <a:blip r:embed="rId2">
            <a:extLst/>
          </a:blip>
          <a:stretch>
            <a:fillRect/>
          </a:stretch>
        </p:blipFill>
        <p:spPr>
          <a:xfrm>
            <a:off x="13131511" y="3148326"/>
            <a:ext cx="11007635" cy="6431804"/>
          </a:xfrm>
          <a:prstGeom prst="rect">
            <a:avLst/>
          </a:prstGeom>
          <a:ln w="12700">
            <a:miter lim="400000"/>
          </a:ln>
        </p:spPr>
      </p:pic>
      <p:sp>
        <p:nvSpPr>
          <p:cNvPr id="278" name="文本"/>
          <p:cNvSpPr txBox="1"/>
          <p:nvPr/>
        </p:nvSpPr>
        <p:spPr>
          <a:xfrm>
            <a:off x="14991348" y="-3945165"/>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pic>
        <p:nvPicPr>
          <p:cNvPr id="279" name="page203image10656.png" descr="page203image10656.png"/>
          <p:cNvPicPr>
            <a:picLocks noChangeAspect="1"/>
          </p:cNvPicPr>
          <p:nvPr/>
        </p:nvPicPr>
        <p:blipFill>
          <a:blip r:embed="rId3">
            <a:extLst/>
          </a:blip>
          <a:stretch>
            <a:fillRect/>
          </a:stretch>
        </p:blipFill>
        <p:spPr>
          <a:xfrm>
            <a:off x="13154190" y="9734011"/>
            <a:ext cx="11007636" cy="3119663"/>
          </a:xfrm>
          <a:prstGeom prst="rect">
            <a:avLst/>
          </a:prstGeom>
          <a:ln w="12700">
            <a:miter lim="400000"/>
          </a:ln>
        </p:spPr>
      </p:pic>
      <p:sp>
        <p:nvSpPr>
          <p:cNvPr id="280" name="文本"/>
          <p:cNvSpPr txBox="1"/>
          <p:nvPr/>
        </p:nvSpPr>
        <p:spPr>
          <a:xfrm>
            <a:off x="-1022275" y="9505411"/>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Jenkins的相关配置和部署"/>
          <p:cNvSpPr txBox="1"/>
          <p:nvPr>
            <p:ph type="title"/>
          </p:nvPr>
        </p:nvSpPr>
        <p:spPr>
          <a:prstGeom prst="rect">
            <a:avLst/>
          </a:prstGeom>
        </p:spPr>
        <p:txBody>
          <a:bodyPr/>
          <a:lstStyle/>
          <a:p>
            <a:pPr/>
            <a:r>
              <a:t>Jenkins的相关配置和部署</a:t>
            </a:r>
          </a:p>
        </p:txBody>
      </p:sp>
      <p:sp>
        <p:nvSpPr>
          <p:cNvPr id="283" name="提到/用到插件：Ansible Plugin、Job DSL、Job Generator、Log Parser、Workflow Plugin、CloudBees Docker Workflow Plugin、Template Project Plugin、…"/>
          <p:cNvSpPr txBox="1"/>
          <p:nvPr>
            <p:ph type="body" idx="1"/>
          </p:nvPr>
        </p:nvSpPr>
        <p:spPr>
          <a:prstGeom prst="rect">
            <a:avLst/>
          </a:prstGeom>
        </p:spPr>
        <p:txBody>
          <a:bodyPr/>
          <a:lstStyle/>
          <a:p>
            <a:pPr/>
            <a:r>
              <a:t>提到/用到插件：Ansible Plugin、Job DSL、Job Generator、Log Parser、Workflow Plugin、CloudBees Docker Workflow Plugin、Template Project Plugin、</a:t>
            </a:r>
          </a:p>
          <a:p>
            <a:pPr/>
            <a:r>
              <a:t>作者用Ansible部署Jenkins容器和初始化、配置Jenkins的步骤值得参考</a:t>
            </a:r>
          </a:p>
          <a:p>
            <a:pPr/>
            <a:r>
              <a:t>查看相关代码：ms-lifecycle/ansible/roles/jenkins/</a:t>
            </a:r>
          </a:p>
          <a:p>
            <a:pPr/>
            <a:r>
              <a:t>更多操作细节请测试本书的这部分代码</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Reverse Proxy Service 反向代理服务"/>
          <p:cNvSpPr txBox="1"/>
          <p:nvPr>
            <p:ph type="title"/>
          </p:nvPr>
        </p:nvSpPr>
        <p:spPr>
          <a:prstGeom prst="rect">
            <a:avLst/>
          </a:prstGeom>
        </p:spPr>
        <p:txBody>
          <a:bodyPr/>
          <a:lstStyle/>
          <a:p>
            <a:pPr/>
            <a:r>
              <a:t>Reverse Proxy Service 反向代理服务</a:t>
            </a:r>
          </a:p>
        </p:txBody>
      </p:sp>
      <p:sp>
        <p:nvSpPr>
          <p:cNvPr id="133" name="反向代理的功能包括：负载均衡、加密、压缩、单一访问点、缓存和认证…"/>
          <p:cNvSpPr txBox="1"/>
          <p:nvPr>
            <p:ph type="body" idx="1"/>
          </p:nvPr>
        </p:nvSpPr>
        <p:spPr>
          <a:prstGeom prst="rect">
            <a:avLst/>
          </a:prstGeom>
        </p:spPr>
        <p:txBody>
          <a:bodyPr/>
          <a:lstStyle/>
          <a:p>
            <a:pPr/>
            <a:r>
              <a:t>反向代理的功能包括：负载均衡、加密、压缩、单一访问点、缓存和认证</a:t>
            </a:r>
          </a:p>
          <a:p>
            <a:pPr/>
            <a:r>
              <a:t>微服务架构需要的代理服务能够：</a:t>
            </a:r>
          </a:p>
          <a:p>
            <a:pPr lvl="1">
              <a:defRPr sz="3600"/>
            </a:pPr>
            <a:r>
              <a:t>编排所有微服务之间的所有流量；实施服务的蓝绿部署</a:t>
            </a:r>
          </a:p>
          <a:p>
            <a:pPr lvl="1">
              <a:defRPr sz="3600"/>
            </a:pPr>
            <a:r>
              <a:t>桥接所有内部服务和外部世界</a:t>
            </a:r>
          </a:p>
          <a:p>
            <a:pPr lvl="1">
              <a:defRPr sz="3600"/>
            </a:pPr>
            <a:r>
              <a:t>自身应该是轻量资源占用</a:t>
            </a:r>
          </a:p>
          <a:p>
            <a:pPr lvl="1">
              <a:defRPr sz="3600"/>
            </a:pPr>
            <a:r>
              <a:t>仅通过几个文件就能完成配置</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总结"/>
          <p:cNvSpPr txBox="1"/>
          <p:nvPr>
            <p:ph type="title"/>
          </p:nvPr>
        </p:nvSpPr>
        <p:spPr>
          <a:prstGeom prst="rect">
            <a:avLst/>
          </a:prstGeom>
        </p:spPr>
        <p:txBody>
          <a:bodyPr/>
          <a:lstStyle/>
          <a:p>
            <a:pPr/>
            <a:r>
              <a:t>总结</a:t>
            </a:r>
          </a:p>
        </p:txBody>
      </p:sp>
      <p:sp>
        <p:nvSpPr>
          <p:cNvPr id="286" name="Jenkins是一个重要的工具，如果对此不熟悉，需要并值得投入时间研究学习它…"/>
          <p:cNvSpPr txBox="1"/>
          <p:nvPr>
            <p:ph type="body" idx="1"/>
          </p:nvPr>
        </p:nvSpPr>
        <p:spPr>
          <a:prstGeom prst="rect">
            <a:avLst/>
          </a:prstGeom>
        </p:spPr>
        <p:txBody>
          <a:bodyPr/>
          <a:lstStyle/>
          <a:p>
            <a:pPr/>
            <a:r>
              <a:t>Jenkins是一个重要的工具，如果对此不熟悉，需要并值得投入时间研究学习它</a:t>
            </a:r>
          </a:p>
          <a:p>
            <a:pPr/>
            <a:r>
              <a:t>它也是用来做蓝绿部署的工具</a:t>
            </a:r>
          </a:p>
          <a:p>
            <a:pPr/>
            <a:r>
              <a:t>Jenkins 2.0 之后的版本对Pipline as Code有很好的支持</a:t>
            </a:r>
          </a:p>
          <a:p>
            <a:pPr/>
            <a:r>
              <a:t>在流水线中直接实施多分支执行</a:t>
            </a:r>
          </a:p>
          <a:p>
            <a:pPr/>
            <a:r>
              <a:t>作者建议也去评估一下企业版</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Martin-Fowler.jpg" descr="Martin-Fowler.jpg"/>
          <p:cNvPicPr>
            <a:picLocks noChangeAspect="1"/>
          </p:cNvPicPr>
          <p:nvPr>
            <p:ph type="pic" idx="21"/>
          </p:nvPr>
        </p:nvPicPr>
        <p:blipFill>
          <a:blip r:embed="rId2">
            <a:extLst/>
          </a:blip>
          <a:srcRect l="0" t="13922" r="0" b="13922"/>
          <a:stretch>
            <a:fillRect/>
          </a:stretch>
        </p:blipFill>
        <p:spPr>
          <a:xfrm>
            <a:off x="4597400" y="1067257"/>
            <a:ext cx="15177586" cy="8356601"/>
          </a:xfrm>
          <a:prstGeom prst="rect">
            <a:avLst/>
          </a:prstGeom>
        </p:spPr>
      </p:pic>
      <p:sp>
        <p:nvSpPr>
          <p:cNvPr id="289" name="Any fool can write code that a computer can understand. Good programmers write code that humans can understand."/>
          <p:cNvSpPr txBox="1"/>
          <p:nvPr>
            <p:ph type="title"/>
          </p:nvPr>
        </p:nvSpPr>
        <p:spPr>
          <a:prstGeom prst="rect">
            <a:avLst/>
          </a:prstGeom>
        </p:spPr>
        <p:txBody>
          <a:bodyPr/>
          <a:lstStyle>
            <a:lvl1pPr defTabSz="421004">
              <a:defRPr sz="4590">
                <a:effectLst>
                  <a:outerShdw sx="100000" sy="100000" kx="0" ky="0" algn="b" rotWithShape="0" blurRad="25908" dist="12954" dir="5400000">
                    <a:srgbClr val="000000"/>
                  </a:outerShdw>
                </a:effectLst>
              </a:defRPr>
            </a:lvl1pPr>
          </a:lstStyle>
          <a:p>
            <a:pPr/>
            <a:r>
              <a:t>Any fool can write code that a computer can understand. Good programmers write code that humans can understand. </a:t>
            </a:r>
          </a:p>
        </p:txBody>
      </p:sp>
      <p:sp>
        <p:nvSpPr>
          <p:cNvPr id="290" name="Martin Fowler"/>
          <p:cNvSpPr txBox="1"/>
          <p:nvPr>
            <p:ph type="body" sz="quarter" idx="1"/>
          </p:nvPr>
        </p:nvSpPr>
        <p:spPr>
          <a:prstGeom prst="rect">
            <a:avLst/>
          </a:prstGeom>
        </p:spPr>
        <p:txBody>
          <a:bodyPr/>
          <a:lstStyle/>
          <a:p>
            <a:pPr/>
            <a:r>
              <a:t>Martin Fowler</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293" name="第十三章 蓝绿部署"/>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第十三章 蓝绿部署</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蓝绿部署"/>
          <p:cNvSpPr txBox="1"/>
          <p:nvPr>
            <p:ph type="title"/>
          </p:nvPr>
        </p:nvSpPr>
        <p:spPr>
          <a:prstGeom prst="rect">
            <a:avLst/>
          </a:prstGeom>
        </p:spPr>
        <p:txBody>
          <a:bodyPr/>
          <a:lstStyle/>
          <a:p>
            <a:pPr/>
            <a:r>
              <a:t>蓝绿部署</a:t>
            </a:r>
          </a:p>
        </p:txBody>
      </p:sp>
      <p:sp>
        <p:nvSpPr>
          <p:cNvPr id="296" name="蓝色是当前运行的版本…"/>
          <p:cNvSpPr txBox="1"/>
          <p:nvPr>
            <p:ph type="body" sz="half" idx="1"/>
          </p:nvPr>
        </p:nvSpPr>
        <p:spPr>
          <a:prstGeom prst="rect">
            <a:avLst/>
          </a:prstGeom>
        </p:spPr>
        <p:txBody>
          <a:bodyPr/>
          <a:lstStyle/>
          <a:p>
            <a:pPr/>
            <a:r>
              <a:t>蓝色是当前运行的版本</a:t>
            </a:r>
          </a:p>
          <a:p>
            <a:pPr/>
            <a:r>
              <a:t>与此同时部署和运行绿色版本服务</a:t>
            </a:r>
          </a:p>
          <a:p>
            <a:pPr/>
            <a:r>
              <a:t>直到绿版服务完全正常工作之后</a:t>
            </a:r>
          </a:p>
          <a:p>
            <a:pPr/>
            <a:r>
              <a:t>把不可变部署和这个过程结合起来后，产生的效果是非常强大的</a:t>
            </a:r>
          </a:p>
          <a:p>
            <a:pPr/>
            <a:r>
              <a:t>数据库的升级和对接是最大的挑战，nosql数据库则会更好</a:t>
            </a:r>
          </a:p>
        </p:txBody>
      </p:sp>
      <p:pic>
        <p:nvPicPr>
          <p:cNvPr id="297" name="page229image16056.png" descr="page229image16056.png"/>
          <p:cNvPicPr>
            <a:picLocks noChangeAspect="1"/>
          </p:cNvPicPr>
          <p:nvPr/>
        </p:nvPicPr>
        <p:blipFill>
          <a:blip r:embed="rId2">
            <a:extLst/>
          </a:blip>
          <a:srcRect l="0" t="0" r="0" b="0"/>
          <a:stretch>
            <a:fillRect/>
          </a:stretch>
        </p:blipFill>
        <p:spPr>
          <a:xfrm>
            <a:off x="12232282" y="3965178"/>
            <a:ext cx="11857492" cy="5785752"/>
          </a:xfrm>
          <a:prstGeom prst="rect">
            <a:avLst/>
          </a:prstGeom>
          <a:ln w="12700">
            <a:miter lim="400000"/>
          </a:ln>
        </p:spPr>
      </p:pic>
      <p:sp>
        <p:nvSpPr>
          <p:cNvPr id="298" name="文本"/>
          <p:cNvSpPr txBox="1"/>
          <p:nvPr/>
        </p:nvSpPr>
        <p:spPr>
          <a:xfrm>
            <a:off x="11315700" y="3833652"/>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299" name="在任何一个时刻、至少有一个版本的服务是正常运行的"/>
          <p:cNvSpPr txBox="1"/>
          <p:nvPr/>
        </p:nvSpPr>
        <p:spPr>
          <a:xfrm>
            <a:off x="12769850" y="10051728"/>
            <a:ext cx="10782301"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500"/>
            </a:lvl1pPr>
          </a:lstStyle>
          <a:p>
            <a:pPr/>
            <a:r>
              <a:t>在任何一个时刻、至少有一个版本的服务是正常运行的</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蓝绿部署流程"/>
          <p:cNvSpPr txBox="1"/>
          <p:nvPr>
            <p:ph type="title"/>
          </p:nvPr>
        </p:nvSpPr>
        <p:spPr>
          <a:prstGeom prst="rect">
            <a:avLst/>
          </a:prstGeom>
        </p:spPr>
        <p:txBody>
          <a:bodyPr/>
          <a:lstStyle/>
          <a:p>
            <a:pPr/>
            <a:r>
              <a:t>蓝绿部署流程</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蓝版服务单轨运行"/>
          <p:cNvSpPr txBox="1"/>
          <p:nvPr>
            <p:ph type="title"/>
          </p:nvPr>
        </p:nvSpPr>
        <p:spPr>
          <a:prstGeom prst="rect">
            <a:avLst/>
          </a:prstGeom>
        </p:spPr>
        <p:txBody>
          <a:bodyPr/>
          <a:lstStyle/>
          <a:p>
            <a:pPr/>
            <a:r>
              <a:t>蓝版服务单轨运行</a:t>
            </a:r>
          </a:p>
        </p:txBody>
      </p:sp>
      <p:pic>
        <p:nvPicPr>
          <p:cNvPr id="304" name="page231image1232.png" descr="page231image1232.png"/>
          <p:cNvPicPr>
            <a:picLocks noChangeAspect="1"/>
          </p:cNvPicPr>
          <p:nvPr/>
        </p:nvPicPr>
        <p:blipFill>
          <a:blip r:embed="rId2">
            <a:extLst/>
          </a:blip>
          <a:stretch>
            <a:fillRect/>
          </a:stretch>
        </p:blipFill>
        <p:spPr>
          <a:xfrm>
            <a:off x="3623188" y="4211970"/>
            <a:ext cx="17150324" cy="8368339"/>
          </a:xfrm>
          <a:prstGeom prst="rect">
            <a:avLst/>
          </a:prstGeom>
          <a:ln w="12700">
            <a:miter lim="400000"/>
          </a:ln>
        </p:spPr>
      </p:pic>
      <p:sp>
        <p:nvSpPr>
          <p:cNvPr id="305" name="文本"/>
          <p:cNvSpPr txBox="1"/>
          <p:nvPr/>
        </p:nvSpPr>
        <p:spPr>
          <a:xfrm>
            <a:off x="3346953" y="4156725"/>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新的绿版部署"/>
          <p:cNvSpPr txBox="1"/>
          <p:nvPr>
            <p:ph type="title"/>
          </p:nvPr>
        </p:nvSpPr>
        <p:spPr>
          <a:prstGeom prst="rect">
            <a:avLst/>
          </a:prstGeom>
        </p:spPr>
        <p:txBody>
          <a:bodyPr/>
          <a:lstStyle/>
          <a:p>
            <a:pPr/>
            <a:r>
              <a:t>新的绿版部署</a:t>
            </a:r>
          </a:p>
        </p:txBody>
      </p:sp>
      <p:pic>
        <p:nvPicPr>
          <p:cNvPr id="308" name="page231image7432.png" descr="page231image7432.png"/>
          <p:cNvPicPr>
            <a:picLocks noChangeAspect="1"/>
          </p:cNvPicPr>
          <p:nvPr/>
        </p:nvPicPr>
        <p:blipFill>
          <a:blip r:embed="rId2">
            <a:extLst/>
          </a:blip>
          <a:stretch>
            <a:fillRect/>
          </a:stretch>
        </p:blipFill>
        <p:spPr>
          <a:xfrm>
            <a:off x="3619606" y="4213319"/>
            <a:ext cx="17144788" cy="8365640"/>
          </a:xfrm>
          <a:prstGeom prst="rect">
            <a:avLst/>
          </a:prstGeom>
          <a:ln w="12700">
            <a:miter lim="400000"/>
          </a:ln>
        </p:spPr>
      </p:pic>
      <p:sp>
        <p:nvSpPr>
          <p:cNvPr id="309" name="文本"/>
          <p:cNvSpPr txBox="1"/>
          <p:nvPr/>
        </p:nvSpPr>
        <p:spPr>
          <a:xfrm>
            <a:off x="4442542" y="4126905"/>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310" name="集成测试等测试需要执行"/>
          <p:cNvSpPr txBox="1"/>
          <p:nvPr/>
        </p:nvSpPr>
        <p:spPr>
          <a:xfrm>
            <a:off x="14196181" y="5459907"/>
            <a:ext cx="6261101"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525252"/>
                </a:solidFill>
              </a:defRPr>
            </a:lvl1pPr>
          </a:lstStyle>
          <a:p>
            <a:pPr>
              <a:defRPr>
                <a:effectLst/>
              </a:defRPr>
            </a:pPr>
            <a:r>
              <a:t>集成测试等测试需要执行</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代理服务重新配置指向绿版"/>
          <p:cNvSpPr txBox="1"/>
          <p:nvPr>
            <p:ph type="title"/>
          </p:nvPr>
        </p:nvSpPr>
        <p:spPr>
          <a:prstGeom prst="rect">
            <a:avLst/>
          </a:prstGeom>
        </p:spPr>
        <p:txBody>
          <a:bodyPr/>
          <a:lstStyle/>
          <a:p>
            <a:pPr/>
            <a:r>
              <a:t>代理服务重新配置指向绿版</a:t>
            </a:r>
          </a:p>
        </p:txBody>
      </p:sp>
      <p:pic>
        <p:nvPicPr>
          <p:cNvPr id="313" name="page232image1232.png" descr="page232image1232.png"/>
          <p:cNvPicPr>
            <a:picLocks noChangeAspect="1"/>
          </p:cNvPicPr>
          <p:nvPr/>
        </p:nvPicPr>
        <p:blipFill>
          <a:blip r:embed="rId2">
            <a:extLst/>
          </a:blip>
          <a:stretch>
            <a:fillRect/>
          </a:stretch>
        </p:blipFill>
        <p:spPr>
          <a:xfrm>
            <a:off x="3619500" y="4213268"/>
            <a:ext cx="17145000" cy="8365743"/>
          </a:xfrm>
          <a:prstGeom prst="rect">
            <a:avLst/>
          </a:prstGeom>
          <a:ln w="12700">
            <a:miter lim="400000"/>
          </a:ln>
        </p:spPr>
      </p:pic>
      <p:sp>
        <p:nvSpPr>
          <p:cNvPr id="314" name="文本"/>
          <p:cNvSpPr txBox="1"/>
          <p:nvPr/>
        </p:nvSpPr>
        <p:spPr>
          <a:xfrm>
            <a:off x="4784324" y="4748410"/>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315" name="这里有回滚到篮版和双规并行的机会"/>
          <p:cNvSpPr txBox="1"/>
          <p:nvPr/>
        </p:nvSpPr>
        <p:spPr>
          <a:xfrm>
            <a:off x="3923431" y="5557711"/>
            <a:ext cx="9055101"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525252"/>
                </a:solidFill>
              </a:defRPr>
            </a:lvl1pPr>
          </a:lstStyle>
          <a:p>
            <a:pPr>
              <a:defRPr>
                <a:effectLst/>
              </a:defRPr>
            </a:pPr>
            <a:r>
              <a:t>这里有回滚到篮版和双规并行的机会</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蓝版停止或者删除"/>
          <p:cNvSpPr txBox="1"/>
          <p:nvPr>
            <p:ph type="title"/>
          </p:nvPr>
        </p:nvSpPr>
        <p:spPr>
          <a:prstGeom prst="rect">
            <a:avLst/>
          </a:prstGeom>
        </p:spPr>
        <p:txBody>
          <a:bodyPr/>
          <a:lstStyle/>
          <a:p>
            <a:pPr/>
            <a:r>
              <a:t>蓝版停止或者删除</a:t>
            </a:r>
          </a:p>
        </p:txBody>
      </p:sp>
      <p:pic>
        <p:nvPicPr>
          <p:cNvPr id="318" name="page232image7312.png" descr="page232image7312.png"/>
          <p:cNvPicPr>
            <a:picLocks noChangeAspect="1"/>
          </p:cNvPicPr>
          <p:nvPr/>
        </p:nvPicPr>
        <p:blipFill>
          <a:blip r:embed="rId2">
            <a:extLst/>
          </a:blip>
          <a:stretch>
            <a:fillRect/>
          </a:stretch>
        </p:blipFill>
        <p:spPr>
          <a:xfrm>
            <a:off x="3619500" y="4213268"/>
            <a:ext cx="17145000" cy="8365743"/>
          </a:xfrm>
          <a:prstGeom prst="rect">
            <a:avLst/>
          </a:prstGeom>
          <a:ln w="12700">
            <a:miter lim="400000"/>
          </a:ln>
        </p:spPr>
      </p:pic>
      <p:sp>
        <p:nvSpPr>
          <p:cNvPr id="319" name="文本"/>
          <p:cNvSpPr txBox="1"/>
          <p:nvPr/>
        </p:nvSpPr>
        <p:spPr>
          <a:xfrm>
            <a:off x="5126640" y="4210486"/>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手动执行蓝绿部署流程"/>
          <p:cNvSpPr txBox="1"/>
          <p:nvPr>
            <p:ph type="title"/>
          </p:nvPr>
        </p:nvSpPr>
        <p:spPr>
          <a:prstGeom prst="rect">
            <a:avLst/>
          </a:prstGeom>
        </p:spPr>
        <p:txBody>
          <a:bodyPr/>
          <a:lstStyle/>
          <a:p>
            <a:pPr/>
            <a:r>
              <a:t>手动执行蓝绿部署流程</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反向代理"/>
          <p:cNvSpPr txBox="1"/>
          <p:nvPr>
            <p:ph type="title"/>
          </p:nvPr>
        </p:nvSpPr>
        <p:spPr>
          <a:xfrm>
            <a:off x="1428750" y="7198885"/>
            <a:ext cx="21526500" cy="3822701"/>
          </a:xfrm>
          <a:prstGeom prst="rect">
            <a:avLst/>
          </a:prstGeom>
        </p:spPr>
        <p:txBody>
          <a:bodyPr/>
          <a:lstStyle/>
          <a:p>
            <a:pPr/>
            <a:r>
              <a:t>反向代理</a:t>
            </a:r>
          </a:p>
        </p:txBody>
      </p:sp>
      <p:pic>
        <p:nvPicPr>
          <p:cNvPr id="136" name="pasted-image.png" descr="pasted-image.png"/>
          <p:cNvPicPr>
            <a:picLocks noChangeAspect="1"/>
          </p:cNvPicPr>
          <p:nvPr/>
        </p:nvPicPr>
        <p:blipFill>
          <a:blip r:embed="rId2">
            <a:extLst/>
          </a:blip>
          <a:stretch>
            <a:fillRect/>
          </a:stretch>
        </p:blipFill>
        <p:spPr>
          <a:xfrm>
            <a:off x="8185643" y="2694414"/>
            <a:ext cx="8025414" cy="5350276"/>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部署蓝版应用容器"/>
          <p:cNvSpPr txBox="1"/>
          <p:nvPr>
            <p:ph type="title"/>
          </p:nvPr>
        </p:nvSpPr>
        <p:spPr>
          <a:prstGeom prst="rect">
            <a:avLst/>
          </a:prstGeom>
        </p:spPr>
        <p:txBody>
          <a:bodyPr/>
          <a:lstStyle/>
          <a:p>
            <a:pPr/>
            <a:r>
              <a:t>部署蓝版应用容器</a:t>
            </a:r>
          </a:p>
        </p:txBody>
      </p:sp>
      <p:pic>
        <p:nvPicPr>
          <p:cNvPr id="324" name="page236image11904.png" descr="page236image11904.png"/>
          <p:cNvPicPr>
            <a:picLocks noChangeAspect="1"/>
          </p:cNvPicPr>
          <p:nvPr/>
        </p:nvPicPr>
        <p:blipFill>
          <a:blip r:embed="rId2">
            <a:extLst/>
          </a:blip>
          <a:stretch>
            <a:fillRect/>
          </a:stretch>
        </p:blipFill>
        <p:spPr>
          <a:xfrm>
            <a:off x="160802" y="4205139"/>
            <a:ext cx="24062396" cy="8382001"/>
          </a:xfrm>
          <a:prstGeom prst="rect">
            <a:avLst/>
          </a:prstGeom>
          <a:ln w="12700">
            <a:miter lim="400000"/>
          </a:ln>
        </p:spPr>
      </p:pic>
      <p:sp>
        <p:nvSpPr>
          <p:cNvPr id="325" name="文本"/>
          <p:cNvSpPr txBox="1"/>
          <p:nvPr/>
        </p:nvSpPr>
        <p:spPr>
          <a:xfrm>
            <a:off x="2603500" y="44195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326" name="书中通过docker-compose up"/>
          <p:cNvSpPr txBox="1"/>
          <p:nvPr/>
        </p:nvSpPr>
        <p:spPr>
          <a:xfrm>
            <a:off x="8425180" y="3009900"/>
            <a:ext cx="7546341"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C9C9C9"/>
                </a:solidFill>
              </a:defRPr>
            </a:lvl1pPr>
          </a:lstStyle>
          <a:p>
            <a:pPr>
              <a:defRPr>
                <a:effectLst/>
              </a:defRPr>
            </a:pPr>
            <a:r>
              <a:t>书中通过docker-compose up</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集成蓝版服务与代理服务"/>
          <p:cNvSpPr txBox="1"/>
          <p:nvPr>
            <p:ph type="title"/>
          </p:nvPr>
        </p:nvSpPr>
        <p:spPr>
          <a:prstGeom prst="rect">
            <a:avLst/>
          </a:prstGeom>
        </p:spPr>
        <p:txBody>
          <a:bodyPr/>
          <a:lstStyle/>
          <a:p>
            <a:pPr/>
            <a:r>
              <a:t>集成蓝版服务与代理服务</a:t>
            </a:r>
          </a:p>
        </p:txBody>
      </p:sp>
      <p:pic>
        <p:nvPicPr>
          <p:cNvPr id="329" name="page238image10808.png" descr="page238image10808.png"/>
          <p:cNvPicPr>
            <a:picLocks noChangeAspect="1"/>
          </p:cNvPicPr>
          <p:nvPr/>
        </p:nvPicPr>
        <p:blipFill>
          <a:blip r:embed="rId2">
            <a:extLst/>
          </a:blip>
          <a:stretch>
            <a:fillRect/>
          </a:stretch>
        </p:blipFill>
        <p:spPr>
          <a:xfrm>
            <a:off x="167152" y="4205139"/>
            <a:ext cx="24062396" cy="8382001"/>
          </a:xfrm>
          <a:prstGeom prst="rect">
            <a:avLst/>
          </a:prstGeom>
          <a:ln w="12700">
            <a:miter lim="400000"/>
          </a:ln>
        </p:spPr>
      </p:pic>
      <p:sp>
        <p:nvSpPr>
          <p:cNvPr id="330" name="文本"/>
          <p:cNvSpPr txBox="1"/>
          <p:nvPr/>
        </p:nvSpPr>
        <p:spPr>
          <a:xfrm>
            <a:off x="864345" y="4211020"/>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331" name="手动导出代理配置，上传配置，重新加载nginx配置"/>
          <p:cNvSpPr txBox="1"/>
          <p:nvPr/>
        </p:nvSpPr>
        <p:spPr>
          <a:xfrm>
            <a:off x="5849391" y="3009900"/>
            <a:ext cx="1269791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C9C9C9"/>
                </a:solidFill>
              </a:defRPr>
            </a:lvl1pPr>
          </a:lstStyle>
          <a:p>
            <a:pPr>
              <a:defRPr>
                <a:effectLst/>
              </a:defRPr>
            </a:pPr>
            <a:r>
              <a:t>手动导出代理配置，上传配置，重新加载nginx配置</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部署绿版容器"/>
          <p:cNvSpPr txBox="1"/>
          <p:nvPr>
            <p:ph type="title"/>
          </p:nvPr>
        </p:nvSpPr>
        <p:spPr>
          <a:prstGeom prst="rect">
            <a:avLst/>
          </a:prstGeom>
        </p:spPr>
        <p:txBody>
          <a:bodyPr/>
          <a:lstStyle/>
          <a:p>
            <a:pPr/>
            <a:r>
              <a:t>部署绿版容器</a:t>
            </a:r>
          </a:p>
        </p:txBody>
      </p:sp>
      <p:pic>
        <p:nvPicPr>
          <p:cNvPr id="334" name="page240image12904.png" descr="page240image12904.png"/>
          <p:cNvPicPr>
            <a:picLocks noChangeAspect="1"/>
          </p:cNvPicPr>
          <p:nvPr/>
        </p:nvPicPr>
        <p:blipFill>
          <a:blip r:embed="rId2">
            <a:extLst/>
          </a:blip>
          <a:stretch>
            <a:fillRect/>
          </a:stretch>
        </p:blipFill>
        <p:spPr>
          <a:xfrm>
            <a:off x="160802" y="4205139"/>
            <a:ext cx="24062396" cy="8382001"/>
          </a:xfrm>
          <a:prstGeom prst="rect">
            <a:avLst/>
          </a:prstGeom>
          <a:ln w="12700">
            <a:miter lim="400000"/>
          </a:ln>
        </p:spPr>
      </p:pic>
      <p:sp>
        <p:nvSpPr>
          <p:cNvPr id="335" name="文本"/>
          <p:cNvSpPr txBox="1"/>
          <p:nvPr/>
        </p:nvSpPr>
        <p:spPr>
          <a:xfrm>
            <a:off x="2603500" y="44195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集成蓝版服务与代理服务"/>
          <p:cNvSpPr txBox="1"/>
          <p:nvPr>
            <p:ph type="title"/>
          </p:nvPr>
        </p:nvSpPr>
        <p:spPr>
          <a:prstGeom prst="rect">
            <a:avLst/>
          </a:prstGeom>
        </p:spPr>
        <p:txBody>
          <a:bodyPr/>
          <a:lstStyle/>
          <a:p>
            <a:pPr/>
            <a:r>
              <a:t>集成蓝版服务与代理服务</a:t>
            </a:r>
          </a:p>
        </p:txBody>
      </p:sp>
      <p:pic>
        <p:nvPicPr>
          <p:cNvPr id="338" name="page242image912.png" descr="page242image912.png"/>
          <p:cNvPicPr>
            <a:picLocks noChangeAspect="1"/>
          </p:cNvPicPr>
          <p:nvPr/>
        </p:nvPicPr>
        <p:blipFill>
          <a:blip r:embed="rId2">
            <a:extLst/>
          </a:blip>
          <a:stretch>
            <a:fillRect/>
          </a:stretch>
        </p:blipFill>
        <p:spPr>
          <a:xfrm>
            <a:off x="160802" y="4205139"/>
            <a:ext cx="24062396" cy="8382001"/>
          </a:xfrm>
          <a:prstGeom prst="rect">
            <a:avLst/>
          </a:prstGeom>
          <a:ln w="12700">
            <a:miter lim="400000"/>
          </a:ln>
        </p:spPr>
      </p:pic>
      <p:sp>
        <p:nvSpPr>
          <p:cNvPr id="339" name="文本"/>
          <p:cNvSpPr txBox="1"/>
          <p:nvPr/>
        </p:nvSpPr>
        <p:spPr>
          <a:xfrm>
            <a:off x="2603500" y="494173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删除/停止绿版容器"/>
          <p:cNvSpPr txBox="1"/>
          <p:nvPr>
            <p:ph type="title"/>
          </p:nvPr>
        </p:nvSpPr>
        <p:spPr>
          <a:prstGeom prst="rect">
            <a:avLst/>
          </a:prstGeom>
        </p:spPr>
        <p:txBody>
          <a:bodyPr/>
          <a:lstStyle/>
          <a:p>
            <a:pPr/>
            <a:r>
              <a:t>删除/停止绿版容器</a:t>
            </a:r>
          </a:p>
        </p:txBody>
      </p:sp>
      <p:pic>
        <p:nvPicPr>
          <p:cNvPr id="342" name="page243image12376.png" descr="page243image12376.png"/>
          <p:cNvPicPr>
            <a:picLocks noChangeAspect="1"/>
          </p:cNvPicPr>
          <p:nvPr/>
        </p:nvPicPr>
        <p:blipFill>
          <a:blip r:embed="rId2">
            <a:extLst/>
          </a:blip>
          <a:stretch>
            <a:fillRect/>
          </a:stretch>
        </p:blipFill>
        <p:spPr>
          <a:xfrm>
            <a:off x="167152" y="4205139"/>
            <a:ext cx="24062396" cy="8382001"/>
          </a:xfrm>
          <a:prstGeom prst="rect">
            <a:avLst/>
          </a:prstGeom>
          <a:ln w="12700">
            <a:miter lim="400000"/>
          </a:ln>
        </p:spPr>
      </p:pic>
      <p:sp>
        <p:nvSpPr>
          <p:cNvPr id="343" name="文本"/>
          <p:cNvSpPr txBox="1"/>
          <p:nvPr/>
        </p:nvSpPr>
        <p:spPr>
          <a:xfrm>
            <a:off x="2609850" y="494173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发布 或者 回滚那个版本？"/>
          <p:cNvSpPr txBox="1"/>
          <p:nvPr>
            <p:ph type="title"/>
          </p:nvPr>
        </p:nvSpPr>
        <p:spPr>
          <a:prstGeom prst="rect">
            <a:avLst/>
          </a:prstGeom>
        </p:spPr>
        <p:txBody>
          <a:bodyPr/>
          <a:lstStyle/>
          <a:p>
            <a:pPr/>
            <a:r>
              <a:t>发布 或者 回滚那个版本？</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存储/注册当前服务的版本色标到Consul"/>
          <p:cNvSpPr txBox="1"/>
          <p:nvPr>
            <p:ph type="title"/>
          </p:nvPr>
        </p:nvSpPr>
        <p:spPr>
          <a:prstGeom prst="rect">
            <a:avLst/>
          </a:prstGeom>
        </p:spPr>
        <p:txBody>
          <a:bodyPr/>
          <a:lstStyle/>
          <a:p>
            <a:pPr/>
            <a:r>
              <a:t>存储/注册当前服务的版本色标到Consul</a:t>
            </a:r>
          </a:p>
        </p:txBody>
      </p:sp>
      <p:sp>
        <p:nvSpPr>
          <p:cNvPr id="348" name="文本"/>
          <p:cNvSpPr txBox="1"/>
          <p:nvPr/>
        </p:nvSpPr>
        <p:spPr>
          <a:xfrm>
            <a:off x="2609850" y="44195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pic>
        <p:nvPicPr>
          <p:cNvPr id="349" name="page248image12112.png" descr="page248image12112.png"/>
          <p:cNvPicPr>
            <a:picLocks noChangeAspect="1"/>
          </p:cNvPicPr>
          <p:nvPr/>
        </p:nvPicPr>
        <p:blipFill>
          <a:blip r:embed="rId2">
            <a:extLst/>
          </a:blip>
          <a:stretch>
            <a:fillRect/>
          </a:stretch>
        </p:blipFill>
        <p:spPr>
          <a:xfrm>
            <a:off x="167152" y="4205139"/>
            <a:ext cx="24062396" cy="8382001"/>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从Consul中返回当前版本的色标"/>
          <p:cNvSpPr txBox="1"/>
          <p:nvPr>
            <p:ph type="title"/>
          </p:nvPr>
        </p:nvSpPr>
        <p:spPr>
          <a:prstGeom prst="rect">
            <a:avLst/>
          </a:prstGeom>
        </p:spPr>
        <p:txBody>
          <a:bodyPr/>
          <a:lstStyle/>
          <a:p>
            <a:pPr/>
            <a:r>
              <a:t>从Consul中返回当前版本的色标</a:t>
            </a:r>
          </a:p>
        </p:txBody>
      </p:sp>
      <p:sp>
        <p:nvSpPr>
          <p:cNvPr id="352" name="文本"/>
          <p:cNvSpPr txBox="1"/>
          <p:nvPr/>
        </p:nvSpPr>
        <p:spPr>
          <a:xfrm>
            <a:off x="2603500" y="494173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pic>
        <p:nvPicPr>
          <p:cNvPr id="353" name="page246image912.png" descr="page246image912.png"/>
          <p:cNvPicPr>
            <a:picLocks noChangeAspect="1"/>
          </p:cNvPicPr>
          <p:nvPr/>
        </p:nvPicPr>
        <p:blipFill>
          <a:blip r:embed="rId2">
            <a:extLst/>
          </a:blip>
          <a:stretch>
            <a:fillRect/>
          </a:stretch>
        </p:blipFill>
        <p:spPr>
          <a:xfrm>
            <a:off x="167152" y="4205139"/>
            <a:ext cx="24062396" cy="8382001"/>
          </a:xfrm>
          <a:prstGeom prst="rect">
            <a:avLst/>
          </a:prstGeom>
          <a:ln w="12700">
            <a:miter lim="400000"/>
          </a:ln>
        </p:spPr>
      </p:pic>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用Jenkins自动化蓝绿部署"/>
          <p:cNvSpPr txBox="1"/>
          <p:nvPr>
            <p:ph type="title"/>
          </p:nvPr>
        </p:nvSpPr>
        <p:spPr>
          <a:prstGeom prst="rect">
            <a:avLst/>
          </a:prstGeom>
        </p:spPr>
        <p:txBody>
          <a:bodyPr/>
          <a:lstStyle/>
          <a:p>
            <a:pPr/>
            <a:r>
              <a:t>用Jenkins自动化蓝绿部署</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连按此项以编辑"/>
          <p:cNvSpPr txBox="1"/>
          <p:nvPr>
            <p:ph type="title"/>
          </p:nvPr>
        </p:nvSpPr>
        <p:spPr>
          <a:prstGeom prst="rect">
            <a:avLst/>
          </a:prstGeom>
        </p:spPr>
        <p:txBody>
          <a:bodyPr/>
          <a:lstStyle/>
          <a:p>
            <a:pPr/>
          </a:p>
        </p:txBody>
      </p:sp>
      <p:pic>
        <p:nvPicPr>
          <p:cNvPr id="358" name="page251image1232.png" descr="page251image1232.png"/>
          <p:cNvPicPr>
            <a:picLocks noChangeAspect="1"/>
          </p:cNvPicPr>
          <p:nvPr/>
        </p:nvPicPr>
        <p:blipFill>
          <a:blip r:embed="rId2">
            <a:extLst/>
          </a:blip>
          <a:stretch>
            <a:fillRect/>
          </a:stretch>
        </p:blipFill>
        <p:spPr>
          <a:xfrm>
            <a:off x="901572" y="192253"/>
            <a:ext cx="22593556" cy="12777629"/>
          </a:xfrm>
          <a:prstGeom prst="rect">
            <a:avLst/>
          </a:prstGeom>
          <a:ln w="12700">
            <a:miter lim="400000"/>
          </a:ln>
        </p:spPr>
      </p:pic>
      <p:sp>
        <p:nvSpPr>
          <p:cNvPr id="359" name="文本"/>
          <p:cNvSpPr txBox="1"/>
          <p:nvPr/>
        </p:nvSpPr>
        <p:spPr>
          <a:xfrm>
            <a:off x="901572" y="-36347"/>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360" name="蓝绿部署的自动化流程图"/>
          <p:cNvSpPr txBox="1"/>
          <p:nvPr/>
        </p:nvSpPr>
        <p:spPr>
          <a:xfrm>
            <a:off x="15956660" y="11108111"/>
            <a:ext cx="6261101"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400">
                <a:solidFill>
                  <a:srgbClr val="525252"/>
                </a:solidFill>
              </a:defRPr>
            </a:lvl1pPr>
          </a:lstStyle>
          <a:p>
            <a:pPr>
              <a:defRPr>
                <a:effectLst/>
              </a:defRPr>
            </a:pPr>
            <a:r>
              <a:t>蓝绿部署的自动化流程图</a:t>
            </a:r>
          </a:p>
        </p:txBody>
      </p:sp>
      <p:sp>
        <p:nvSpPr>
          <p:cNvPr id="361" name="实例代码 https://github.com/vfarcic/books-ms/tree/blue-green"/>
          <p:cNvSpPr txBox="1"/>
          <p:nvPr/>
        </p:nvSpPr>
        <p:spPr>
          <a:xfrm>
            <a:off x="11332512" y="12127745"/>
            <a:ext cx="1106119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solidFill>
                  <a:srgbClr val="525252"/>
                </a:solidFill>
                <a:effectLst/>
              </a:defRPr>
            </a:pPr>
            <a:r>
              <a:t>实例代码 </a:t>
            </a:r>
            <a:r>
              <a:rPr u="sng">
                <a:hlinkClick r:id="rId3" invalidUrl="" action="" tgtFrame="" tooltip="" history="1" highlightClick="0" endSnd="0"/>
              </a:rPr>
              <a:t>https://github.com/vfarcic/books-ms/tree/blue-green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手工配置反向代理服务"/>
          <p:cNvSpPr txBox="1"/>
          <p:nvPr>
            <p:ph type="title"/>
          </p:nvPr>
        </p:nvSpPr>
        <p:spPr>
          <a:prstGeom prst="rect">
            <a:avLst/>
          </a:prstGeom>
        </p:spPr>
        <p:txBody>
          <a:bodyPr/>
          <a:lstStyle/>
          <a:p>
            <a:pPr/>
            <a:r>
              <a:t>手工配置反向代理服务</a:t>
            </a:r>
          </a:p>
        </p:txBody>
      </p:sp>
      <p:sp>
        <p:nvSpPr>
          <p:cNvPr id="139" name="观察一个节点上服务所在的容器的端口，收集配置…"/>
          <p:cNvSpPr txBox="1"/>
          <p:nvPr>
            <p:ph type="body" sz="half" idx="1"/>
          </p:nvPr>
        </p:nvSpPr>
        <p:spPr>
          <a:prstGeom prst="rect">
            <a:avLst/>
          </a:prstGeom>
        </p:spPr>
        <p:txBody>
          <a:bodyPr/>
          <a:lstStyle/>
          <a:p>
            <a:pPr/>
            <a:r>
              <a:t>观察一个节点上服务所在的容器的端口，收集配置</a:t>
            </a:r>
          </a:p>
          <a:p>
            <a:pPr/>
            <a:r>
              <a:t>手工编写更新配置文件，上传配置文件给nginx</a:t>
            </a:r>
          </a:p>
          <a:p>
            <a:pPr/>
            <a:r>
              <a:t>手工触发nginx容器重新加载配置</a:t>
            </a:r>
          </a:p>
          <a:p>
            <a:pPr lvl="2">
              <a:defRPr sz="2800"/>
            </a:pPr>
            <a:r>
              <a:t>docker docker </a:t>
            </a:r>
            <a:r>
              <a:rPr>
                <a:solidFill>
                  <a:srgbClr val="018000"/>
                </a:solidFill>
              </a:rPr>
              <a:t>kill </a:t>
            </a:r>
            <a:r>
              <a:t>-s HUP nginx</a:t>
            </a:r>
          </a:p>
          <a:p>
            <a:pPr lvl="2">
              <a:defRPr sz="2800"/>
            </a:pPr>
            <a:r>
              <a:t>以上这条命令对Nginx容器做的重新加载配置的操作，如果有旧的会话，旧会话不会受到影响</a:t>
            </a:r>
          </a:p>
        </p:txBody>
      </p:sp>
      <p:pic>
        <p:nvPicPr>
          <p:cNvPr id="140" name="page161image1224.png" descr="page161image1224.png"/>
          <p:cNvPicPr>
            <a:picLocks noChangeAspect="1"/>
          </p:cNvPicPr>
          <p:nvPr/>
        </p:nvPicPr>
        <p:blipFill>
          <a:blip r:embed="rId2">
            <a:extLst/>
          </a:blip>
          <a:stretch>
            <a:fillRect/>
          </a:stretch>
        </p:blipFill>
        <p:spPr>
          <a:xfrm>
            <a:off x="12776200" y="4318000"/>
            <a:ext cx="10769600" cy="7594600"/>
          </a:xfrm>
          <a:prstGeom prst="rect">
            <a:avLst/>
          </a:prstGeom>
          <a:ln w="12700">
            <a:miter lim="400000"/>
          </a:ln>
        </p:spPr>
      </p:pic>
      <p:sp>
        <p:nvSpPr>
          <p:cNvPr id="141" name="文本"/>
          <p:cNvSpPr txBox="1"/>
          <p:nvPr/>
        </p:nvSpPr>
        <p:spPr>
          <a:xfrm>
            <a:off x="12776200" y="40893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3" name="rebbeca.png" descr="rebbeca.png"/>
          <p:cNvPicPr>
            <a:picLocks noChangeAspect="1"/>
          </p:cNvPicPr>
          <p:nvPr>
            <p:ph type="pic" idx="21"/>
          </p:nvPr>
        </p:nvPicPr>
        <p:blipFill>
          <a:blip r:embed="rId2">
            <a:extLst/>
          </a:blip>
          <a:srcRect l="0" t="12735" r="0" b="12735"/>
          <a:stretch>
            <a:fillRect/>
          </a:stretch>
        </p:blipFill>
        <p:spPr>
          <a:xfrm>
            <a:off x="4596804" y="906906"/>
            <a:ext cx="15177586" cy="8356601"/>
          </a:xfrm>
          <a:prstGeom prst="rect">
            <a:avLst/>
          </a:prstGeom>
        </p:spPr>
      </p:pic>
      <p:sp>
        <p:nvSpPr>
          <p:cNvPr id="364" name="值得开发部门庆祝的应该是新功能所产生的价值，而不是没有任何悲剧故障发生时愉悦的释怀感。"/>
          <p:cNvSpPr txBox="1"/>
          <p:nvPr>
            <p:ph type="title"/>
          </p:nvPr>
        </p:nvSpPr>
        <p:spPr>
          <a:xfrm>
            <a:off x="1428750" y="9492106"/>
            <a:ext cx="21526500" cy="2418377"/>
          </a:xfrm>
          <a:prstGeom prst="rect">
            <a:avLst/>
          </a:prstGeom>
        </p:spPr>
        <p:txBody>
          <a:bodyPr/>
          <a:lstStyle>
            <a:lvl1pPr defTabSz="594360">
              <a:defRPr sz="6480">
                <a:effectLst>
                  <a:outerShdw sx="100000" sy="100000" kx="0" ky="0" algn="b" rotWithShape="0" blurRad="36576" dist="18288" dir="5400000">
                    <a:srgbClr val="000000"/>
                  </a:outerShdw>
                </a:effectLst>
              </a:defRPr>
            </a:lvl1pPr>
          </a:lstStyle>
          <a:p>
            <a:pPr/>
            <a:r>
              <a:t>值得开发部门庆祝的应该是新功能所产生的价值，而不是没有任何悲剧故障发生时愉悦的释怀感。</a:t>
            </a:r>
          </a:p>
        </p:txBody>
      </p:sp>
      <p:sp>
        <p:nvSpPr>
          <p:cNvPr id="365" name="Rebecca Parsons（ThoughtWorks CTO ）"/>
          <p:cNvSpPr txBox="1"/>
          <p:nvPr>
            <p:ph type="body" sz="quarter" idx="1"/>
          </p:nvPr>
        </p:nvSpPr>
        <p:spPr>
          <a:xfrm>
            <a:off x="1428750" y="12139082"/>
            <a:ext cx="21526500" cy="1282701"/>
          </a:xfrm>
          <a:prstGeom prst="rect">
            <a:avLst/>
          </a:prstGeom>
        </p:spPr>
        <p:txBody>
          <a:bodyPr/>
          <a:lstStyle/>
          <a:p>
            <a:pPr/>
            <a:r>
              <a:t>Rebecca Parsons（ThoughtWorks CTO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368" name="第十四章 群集和服务扩展"/>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第十四章 群集和服务扩展</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扩展性相关概念"/>
          <p:cNvSpPr txBox="1"/>
          <p:nvPr>
            <p:ph type="title"/>
          </p:nvPr>
        </p:nvSpPr>
        <p:spPr>
          <a:prstGeom prst="rect">
            <a:avLst/>
          </a:prstGeom>
        </p:spPr>
        <p:txBody>
          <a:bodyPr/>
          <a:lstStyle/>
          <a:p>
            <a:pPr/>
            <a:r>
              <a:t>扩展性相关概念</a:t>
            </a:r>
          </a:p>
        </p:txBody>
      </p:sp>
      <p:sp>
        <p:nvSpPr>
          <p:cNvPr id="371" name="获得高可用性…"/>
          <p:cNvSpPr txBox="1"/>
          <p:nvPr>
            <p:ph type="body" sz="half" idx="1"/>
          </p:nvPr>
        </p:nvSpPr>
        <p:spPr>
          <a:xfrm>
            <a:off x="1435100" y="3898900"/>
            <a:ext cx="10408409" cy="8051800"/>
          </a:xfrm>
          <a:prstGeom prst="rect">
            <a:avLst/>
          </a:prstGeom>
        </p:spPr>
        <p:txBody>
          <a:bodyPr/>
          <a:lstStyle/>
          <a:p>
            <a:pPr/>
            <a:r>
              <a:t>获得高可用性</a:t>
            </a:r>
          </a:p>
          <a:p>
            <a:pPr/>
            <a:r>
              <a:t>业务能够在任何负载下正常工作</a:t>
            </a:r>
          </a:p>
          <a:p>
            <a:pPr/>
            <a:r>
              <a:t>否则会损失客户和收入</a:t>
            </a:r>
          </a:p>
        </p:txBody>
      </p:sp>
      <p:sp>
        <p:nvSpPr>
          <p:cNvPr id="372" name="明显具有在负载升高时能相应地或被按需地放大处理能力的系统属性…"/>
          <p:cNvSpPr txBox="1"/>
          <p:nvPr/>
        </p:nvSpPr>
        <p:spPr>
          <a:xfrm>
            <a:off x="12487512" y="3898900"/>
            <a:ext cx="10408409" cy="805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46100" indent="-546100" algn="l">
              <a:spcBef>
                <a:spcPts val="5900"/>
              </a:spcBef>
              <a:buSzPct val="75000"/>
              <a:buChar char="•"/>
              <a:defRPr sz="4600"/>
            </a:pPr>
            <a:r>
              <a:t>明显具有在负载升高时能相应地或被按需地放大处理能力的系统属性</a:t>
            </a:r>
          </a:p>
          <a:p>
            <a:pPr marL="546100" indent="-546100" algn="l">
              <a:spcBef>
                <a:spcPts val="5900"/>
              </a:spcBef>
              <a:buSzPct val="75000"/>
              <a:buChar char="•"/>
              <a:defRPr sz="4600"/>
            </a:pPr>
            <a:r>
              <a:t>理论上讲任何组件都能扩展，但并不是都能伸缩自如</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矩形"/>
          <p:cNvSpPr/>
          <p:nvPr/>
        </p:nvSpPr>
        <p:spPr>
          <a:xfrm>
            <a:off x="5288194" y="3488737"/>
            <a:ext cx="13807612" cy="9332205"/>
          </a:xfrm>
          <a:prstGeom prst="rect">
            <a:avLst/>
          </a:prstGeom>
          <a:solidFill>
            <a:srgbClr val="525252"/>
          </a:solid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a:defRPr sz="4200">
                <a:solidFill>
                  <a:srgbClr val="FFFFFF"/>
                </a:solidFill>
                <a:effectLst>
                  <a:outerShdw sx="100000" sy="100000" kx="0" ky="0" algn="b" rotWithShape="0" blurRad="38100" dist="12700" dir="5400000">
                    <a:srgbClr val="000000">
                      <a:alpha val="80000"/>
                    </a:srgbClr>
                  </a:outerShdw>
                </a:effectLst>
              </a:defRPr>
            </a:pPr>
          </a:p>
        </p:txBody>
      </p:sp>
      <p:sp>
        <p:nvSpPr>
          <p:cNvPr id="375" name="扩展立方体"/>
          <p:cNvSpPr txBox="1"/>
          <p:nvPr>
            <p:ph type="title"/>
          </p:nvPr>
        </p:nvSpPr>
        <p:spPr>
          <a:prstGeom prst="rect">
            <a:avLst/>
          </a:prstGeom>
        </p:spPr>
        <p:txBody>
          <a:bodyPr/>
          <a:lstStyle/>
          <a:p>
            <a:pPr/>
            <a:r>
              <a:t>扩展立方体</a:t>
            </a:r>
          </a:p>
        </p:txBody>
      </p:sp>
      <p:pic>
        <p:nvPicPr>
          <p:cNvPr id="376" name="page263image1320.png" descr="page263image1320.png"/>
          <p:cNvPicPr>
            <a:picLocks noChangeAspect="1"/>
          </p:cNvPicPr>
          <p:nvPr/>
        </p:nvPicPr>
        <p:blipFill>
          <a:blip r:embed="rId2">
            <a:extLst/>
          </a:blip>
          <a:stretch>
            <a:fillRect/>
          </a:stretch>
        </p:blipFill>
        <p:spPr>
          <a:xfrm>
            <a:off x="6845300" y="4203686"/>
            <a:ext cx="10693400" cy="7569201"/>
          </a:xfrm>
          <a:prstGeom prst="rect">
            <a:avLst/>
          </a:prstGeom>
          <a:ln w="12700">
            <a:miter lim="400000"/>
          </a:ln>
        </p:spPr>
      </p:pic>
      <p:sp>
        <p:nvSpPr>
          <p:cNvPr id="377" name="文本"/>
          <p:cNvSpPr txBox="1"/>
          <p:nvPr/>
        </p:nvSpPr>
        <p:spPr>
          <a:xfrm>
            <a:off x="6845300" y="29590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378" name="X轴 横向复制扩展"/>
          <p:cNvSpPr txBox="1"/>
          <p:nvPr/>
        </p:nvSpPr>
        <p:spPr>
          <a:xfrm>
            <a:off x="9085258" y="11293192"/>
            <a:ext cx="4140709"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X轴 横向复制扩展</a:t>
            </a:r>
          </a:p>
        </p:txBody>
      </p:sp>
      <p:sp>
        <p:nvSpPr>
          <p:cNvPr id="379" name="Y轴 纵向功能拆分"/>
          <p:cNvSpPr txBox="1"/>
          <p:nvPr/>
        </p:nvSpPr>
        <p:spPr>
          <a:xfrm rot="16200000">
            <a:off x="6104216" y="8463388"/>
            <a:ext cx="4140709"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Y轴 纵向功能拆分</a:t>
            </a:r>
          </a:p>
        </p:txBody>
      </p:sp>
      <p:sp>
        <p:nvSpPr>
          <p:cNvPr id="380" name="Z轴 数据分区"/>
          <p:cNvSpPr txBox="1"/>
          <p:nvPr/>
        </p:nvSpPr>
        <p:spPr>
          <a:xfrm rot="19375845">
            <a:off x="14132598" y="9894426"/>
            <a:ext cx="3115565"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lvl1pPr>
          </a:lstStyle>
          <a:p>
            <a:pPr/>
            <a:r>
              <a:t>Z轴 数据分区</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X轴 横向复制扩展"/>
          <p:cNvSpPr txBox="1"/>
          <p:nvPr>
            <p:ph type="title"/>
          </p:nvPr>
        </p:nvSpPr>
        <p:spPr>
          <a:prstGeom prst="rect">
            <a:avLst/>
          </a:prstGeom>
        </p:spPr>
        <p:txBody>
          <a:bodyPr/>
          <a:lstStyle/>
          <a:p>
            <a:pPr/>
            <a:r>
              <a:t>X轴 横向复制扩展</a:t>
            </a:r>
          </a:p>
        </p:txBody>
      </p:sp>
      <p:sp>
        <p:nvSpPr>
          <p:cNvPr id="383" name="顶端需要有LB分流…"/>
          <p:cNvSpPr txBox="1"/>
          <p:nvPr>
            <p:ph type="body" sz="half" idx="1"/>
          </p:nvPr>
        </p:nvSpPr>
        <p:spPr>
          <a:prstGeom prst="rect">
            <a:avLst/>
          </a:prstGeom>
        </p:spPr>
        <p:txBody>
          <a:bodyPr/>
          <a:lstStyle/>
          <a:p>
            <a:pPr/>
            <a:r>
              <a:t>顶端需要有LB分流</a:t>
            </a:r>
          </a:p>
          <a:p>
            <a:pPr/>
            <a:r>
              <a:t>复制相同的应用实例出来分享流量</a:t>
            </a:r>
          </a:p>
          <a:p>
            <a:pPr/>
            <a:r>
              <a:t>由于部署简单，这是最常用的扩展方式</a:t>
            </a:r>
          </a:p>
          <a:p>
            <a:pPr/>
            <a:r>
              <a:t>微服务横向扩展：资源利用更有效，只扩展负载高的服务；更有利于服务的故障容忍FT和性能问题</a:t>
            </a:r>
          </a:p>
        </p:txBody>
      </p:sp>
      <p:pic>
        <p:nvPicPr>
          <p:cNvPr id="384" name="page264image11272.png" descr="page264image11272.png"/>
          <p:cNvPicPr>
            <a:picLocks noChangeAspect="1"/>
          </p:cNvPicPr>
          <p:nvPr/>
        </p:nvPicPr>
        <p:blipFill>
          <a:blip r:embed="rId2">
            <a:extLst/>
          </a:blip>
          <a:stretch>
            <a:fillRect/>
          </a:stretch>
        </p:blipFill>
        <p:spPr>
          <a:xfrm>
            <a:off x="12232258" y="3522356"/>
            <a:ext cx="11857484" cy="8161644"/>
          </a:xfrm>
          <a:prstGeom prst="rect">
            <a:avLst/>
          </a:prstGeom>
          <a:ln w="12700">
            <a:miter lim="400000"/>
          </a:ln>
        </p:spPr>
      </p:pic>
      <p:sp>
        <p:nvSpPr>
          <p:cNvPr id="385" name="文本"/>
          <p:cNvSpPr txBox="1"/>
          <p:nvPr/>
        </p:nvSpPr>
        <p:spPr>
          <a:xfrm>
            <a:off x="12232258" y="2031999"/>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Y轴 纵向功能拆分"/>
          <p:cNvSpPr txBox="1"/>
          <p:nvPr>
            <p:ph type="title"/>
          </p:nvPr>
        </p:nvSpPr>
        <p:spPr>
          <a:prstGeom prst="rect">
            <a:avLst/>
          </a:prstGeom>
        </p:spPr>
        <p:txBody>
          <a:bodyPr/>
          <a:lstStyle/>
          <a:p>
            <a:pPr/>
            <a:r>
              <a:t>Y轴 纵向功能拆分</a:t>
            </a:r>
          </a:p>
        </p:txBody>
      </p:sp>
      <p:sp>
        <p:nvSpPr>
          <p:cNvPr id="388" name="在纵向维度上，微服务架构可能是目前最佳的目标模式…"/>
          <p:cNvSpPr txBox="1"/>
          <p:nvPr>
            <p:ph type="body" idx="1"/>
          </p:nvPr>
        </p:nvSpPr>
        <p:spPr>
          <a:prstGeom prst="rect">
            <a:avLst/>
          </a:prstGeom>
        </p:spPr>
        <p:txBody>
          <a:bodyPr/>
          <a:lstStyle/>
          <a:p>
            <a:pPr/>
            <a:r>
              <a:t>在纵向维度上，微服务架构可能是目前最佳的目标模式</a:t>
            </a:r>
          </a:p>
          <a:p>
            <a:pPr/>
            <a:r>
              <a:t>变化形态：把一个/几个服务拆分成多个服务、分布式地运行在群集上</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Z轴 数据分区/分片"/>
          <p:cNvSpPr txBox="1"/>
          <p:nvPr>
            <p:ph type="title"/>
          </p:nvPr>
        </p:nvSpPr>
        <p:spPr>
          <a:prstGeom prst="rect">
            <a:avLst/>
          </a:prstGeom>
        </p:spPr>
        <p:txBody>
          <a:bodyPr/>
          <a:lstStyle/>
          <a:p>
            <a:pPr/>
            <a:r>
              <a:t>Z轴 数据分区/分片</a:t>
            </a:r>
          </a:p>
        </p:txBody>
      </p:sp>
      <p:sp>
        <p:nvSpPr>
          <p:cNvPr id="391" name="和应用层很少有关，多是数据库方面的考虑…"/>
          <p:cNvSpPr txBox="1"/>
          <p:nvPr>
            <p:ph type="body" idx="1"/>
          </p:nvPr>
        </p:nvSpPr>
        <p:spPr>
          <a:prstGeom prst="rect">
            <a:avLst/>
          </a:prstGeom>
        </p:spPr>
        <p:txBody>
          <a:bodyPr/>
          <a:lstStyle/>
          <a:p>
            <a:pPr/>
            <a:r>
              <a:t>和应用层很少有关，多是数据库方面的考虑</a:t>
            </a:r>
          </a:p>
          <a:p>
            <a:pPr/>
            <a:r>
              <a:t>把数据按照一定的逻辑：时间、集合/子集、功能等；存储在不同的数据库服务器</a:t>
            </a:r>
          </a:p>
          <a:p>
            <a:pPr/>
            <a:r>
              <a:t>这种数据分区还经常被称为“分片” sharding；通常是不同数据库专门的功能设计</a:t>
            </a:r>
          </a:p>
          <a:p>
            <a:pPr/>
            <a:r>
              <a:t>对数据服务器性能的提升有明显好处：I/O、缓存和内存利用率</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群集的两种形态"/>
          <p:cNvSpPr txBox="1"/>
          <p:nvPr>
            <p:ph type="title"/>
          </p:nvPr>
        </p:nvSpPr>
        <p:spPr>
          <a:prstGeom prst="rect">
            <a:avLst/>
          </a:prstGeom>
        </p:spPr>
        <p:txBody>
          <a:bodyPr/>
          <a:lstStyle/>
          <a:p>
            <a:pPr/>
            <a:r>
              <a:t>群集的两种形态</a:t>
            </a:r>
          </a:p>
        </p:txBody>
      </p:sp>
      <p:pic>
        <p:nvPicPr>
          <p:cNvPr id="394" name="page265image24976.png" descr="page265image24976.png"/>
          <p:cNvPicPr>
            <a:picLocks noChangeAspect="1"/>
          </p:cNvPicPr>
          <p:nvPr/>
        </p:nvPicPr>
        <p:blipFill>
          <a:blip r:embed="rId2">
            <a:extLst/>
          </a:blip>
          <a:stretch>
            <a:fillRect/>
          </a:stretch>
        </p:blipFill>
        <p:spPr>
          <a:xfrm>
            <a:off x="2298700" y="5323384"/>
            <a:ext cx="16832452" cy="2571325"/>
          </a:xfrm>
          <a:prstGeom prst="rect">
            <a:avLst/>
          </a:prstGeom>
          <a:ln w="12700">
            <a:miter lim="400000"/>
          </a:ln>
        </p:spPr>
      </p:pic>
      <p:sp>
        <p:nvSpPr>
          <p:cNvPr id="395" name="文本"/>
          <p:cNvSpPr txBox="1"/>
          <p:nvPr/>
        </p:nvSpPr>
        <p:spPr>
          <a:xfrm>
            <a:off x="2305050" y="3490685"/>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pic>
        <p:nvPicPr>
          <p:cNvPr id="396" name="page266image19408.png" descr="page266image19408.png"/>
          <p:cNvPicPr>
            <a:picLocks noChangeAspect="1"/>
          </p:cNvPicPr>
          <p:nvPr/>
        </p:nvPicPr>
        <p:blipFill>
          <a:blip r:embed="rId3">
            <a:extLst/>
          </a:blip>
          <a:stretch>
            <a:fillRect/>
          </a:stretch>
        </p:blipFill>
        <p:spPr>
          <a:xfrm>
            <a:off x="2305050" y="9339784"/>
            <a:ext cx="16832452" cy="2967768"/>
          </a:xfrm>
          <a:prstGeom prst="rect">
            <a:avLst/>
          </a:prstGeom>
          <a:ln w="12700">
            <a:miter lim="400000"/>
          </a:ln>
        </p:spPr>
      </p:pic>
      <p:sp>
        <p:nvSpPr>
          <p:cNvPr id="397" name="文本"/>
          <p:cNvSpPr txBox="1"/>
          <p:nvPr/>
        </p:nvSpPr>
        <p:spPr>
          <a:xfrm>
            <a:off x="2305050" y="8670942"/>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398" name="群集的部署目标：跑一个或者一组服务所需要的容器"/>
          <p:cNvSpPr txBox="1"/>
          <p:nvPr/>
        </p:nvSpPr>
        <p:spPr>
          <a:xfrm>
            <a:off x="2291282" y="3796748"/>
            <a:ext cx="153035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群集的部署目标：跑一个或者一组服务所需要的容器</a:t>
            </a:r>
          </a:p>
        </p:txBody>
      </p:sp>
      <p:sp>
        <p:nvSpPr>
          <p:cNvPr id="399" name="一组预定义…"/>
          <p:cNvSpPr txBox="1"/>
          <p:nvPr/>
        </p:nvSpPr>
        <p:spPr>
          <a:xfrm>
            <a:off x="19570698" y="5631146"/>
            <a:ext cx="3416301" cy="195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一组预定义</a:t>
            </a:r>
          </a:p>
          <a:p>
            <a:pPr/>
            <a:r>
              <a:t>的服务器</a:t>
            </a:r>
          </a:p>
        </p:txBody>
      </p:sp>
      <p:sp>
        <p:nvSpPr>
          <p:cNvPr id="400" name="一个配置好…"/>
          <p:cNvSpPr txBox="1"/>
          <p:nvPr/>
        </p:nvSpPr>
        <p:spPr>
          <a:xfrm>
            <a:off x="19570698" y="9845768"/>
            <a:ext cx="3416301" cy="195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一个配置好</a:t>
            </a:r>
          </a:p>
          <a:p>
            <a:pPr/>
            <a:r>
              <a:t>的群集</a:t>
            </a:r>
          </a:p>
        </p:txBody>
      </p:sp>
      <p:sp>
        <p:nvSpPr>
          <p:cNvPr id="401" name="☺"/>
          <p:cNvSpPr txBox="1"/>
          <p:nvPr/>
        </p:nvSpPr>
        <p:spPr>
          <a:xfrm>
            <a:off x="860311" y="10379168"/>
            <a:ext cx="600894"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
        <p:nvSpPr>
          <p:cNvPr id="402" name="😤"/>
          <p:cNvSpPr txBox="1"/>
          <p:nvPr/>
        </p:nvSpPr>
        <p:spPr>
          <a:xfrm>
            <a:off x="773407" y="6126446"/>
            <a:ext cx="77470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容器群集工具比较"/>
          <p:cNvSpPr txBox="1"/>
          <p:nvPr>
            <p:ph type="title"/>
          </p:nvPr>
        </p:nvSpPr>
        <p:spPr>
          <a:prstGeom prst="rect">
            <a:avLst/>
          </a:prstGeom>
        </p:spPr>
        <p:txBody>
          <a:bodyPr/>
          <a:lstStyle/>
          <a:p>
            <a:pPr/>
            <a:r>
              <a:t>容器群集工具比较</a:t>
            </a:r>
          </a:p>
        </p:txBody>
      </p:sp>
      <p:pic>
        <p:nvPicPr>
          <p:cNvPr id="405" name="pasted-image.png" descr="pasted-image.png"/>
          <p:cNvPicPr>
            <a:picLocks noChangeAspect="1"/>
          </p:cNvPicPr>
          <p:nvPr/>
        </p:nvPicPr>
        <p:blipFill>
          <a:blip r:embed="rId2">
            <a:extLst/>
          </a:blip>
          <a:stretch>
            <a:fillRect/>
          </a:stretch>
        </p:blipFill>
        <p:spPr>
          <a:xfrm>
            <a:off x="921403" y="3739136"/>
            <a:ext cx="7967402" cy="1938735"/>
          </a:xfrm>
          <a:prstGeom prst="rect">
            <a:avLst/>
          </a:prstGeom>
          <a:ln w="12700">
            <a:miter lim="400000"/>
          </a:ln>
        </p:spPr>
      </p:pic>
      <p:pic>
        <p:nvPicPr>
          <p:cNvPr id="406" name="pasted-image.png" descr="pasted-image.png"/>
          <p:cNvPicPr>
            <a:picLocks noChangeAspect="1"/>
          </p:cNvPicPr>
          <p:nvPr/>
        </p:nvPicPr>
        <p:blipFill>
          <a:blip r:embed="rId3">
            <a:extLst/>
          </a:blip>
          <a:stretch>
            <a:fillRect/>
          </a:stretch>
        </p:blipFill>
        <p:spPr>
          <a:xfrm>
            <a:off x="11463749" y="3739136"/>
            <a:ext cx="2406561" cy="1938735"/>
          </a:xfrm>
          <a:prstGeom prst="rect">
            <a:avLst/>
          </a:prstGeom>
          <a:ln w="12700">
            <a:miter lim="400000"/>
          </a:ln>
        </p:spPr>
      </p:pic>
      <p:pic>
        <p:nvPicPr>
          <p:cNvPr id="407" name="pasted-image.png" descr="pasted-image.png"/>
          <p:cNvPicPr>
            <a:picLocks noChangeAspect="1"/>
          </p:cNvPicPr>
          <p:nvPr/>
        </p:nvPicPr>
        <p:blipFill>
          <a:blip r:embed="rId4">
            <a:extLst/>
          </a:blip>
          <a:srcRect l="12092" t="21516" r="12092" b="21516"/>
          <a:stretch>
            <a:fillRect/>
          </a:stretch>
        </p:blipFill>
        <p:spPr>
          <a:xfrm>
            <a:off x="18276901" y="3739136"/>
            <a:ext cx="4303974" cy="1938926"/>
          </a:xfrm>
          <a:prstGeom prst="rect">
            <a:avLst/>
          </a:prstGeom>
          <a:ln w="12700">
            <a:miter lim="400000"/>
          </a:ln>
        </p:spPr>
      </p:pic>
      <p:sp>
        <p:nvSpPr>
          <p:cNvPr id="408" name="属于Google的技术输出，调整适配之后与Docker相关…"/>
          <p:cNvSpPr txBox="1"/>
          <p:nvPr/>
        </p:nvSpPr>
        <p:spPr>
          <a:xfrm>
            <a:off x="1362385" y="5996717"/>
            <a:ext cx="7085437" cy="73167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17330" indent="-617330" algn="l">
              <a:buSzPct val="75000"/>
              <a:buChar char="*"/>
              <a:defRPr sz="4000"/>
            </a:pPr>
            <a:r>
              <a:t>属于Google的技术输出，调整适配之后与Docker相关</a:t>
            </a:r>
          </a:p>
          <a:p>
            <a:pPr marL="617330" indent="-617330" algn="l">
              <a:buSzPct val="75000"/>
              <a:buChar char="*"/>
              <a:defRPr sz="4000"/>
            </a:pPr>
            <a:r>
              <a:t>在K8s+Docker 1.0(或更低）优势和体验明显</a:t>
            </a:r>
          </a:p>
          <a:p>
            <a:pPr marL="617330" indent="-617330" algn="l">
              <a:buSzPct val="75000"/>
              <a:buChar char="*"/>
              <a:defRPr sz="4000"/>
            </a:pPr>
            <a:r>
              <a:t>解决了很多Docker的不足</a:t>
            </a:r>
          </a:p>
          <a:p>
            <a:pPr marL="617330" indent="-617330" algn="l">
              <a:buSzPct val="75000"/>
              <a:buChar char="*"/>
              <a:defRPr sz="4000"/>
            </a:pPr>
            <a:r>
              <a:t>与Docker完全不同的CLI</a:t>
            </a:r>
          </a:p>
          <a:p>
            <a:pPr marL="617330" indent="-617330" algn="l">
              <a:buSzPct val="75000"/>
              <a:buChar char="*"/>
              <a:defRPr sz="4000"/>
            </a:pPr>
            <a:r>
              <a:t>与Docker Compose完全不同的定义</a:t>
            </a:r>
          </a:p>
          <a:p>
            <a:pPr marL="617330" indent="-617330" algn="l">
              <a:buSzPct val="75000"/>
              <a:buChar char="*"/>
              <a:defRPr sz="4000"/>
            </a:pPr>
            <a:r>
              <a:t>K8s的学习和运维成本曲线陡峭</a:t>
            </a:r>
          </a:p>
        </p:txBody>
      </p:sp>
      <p:sp>
        <p:nvSpPr>
          <p:cNvPr id="409" name="属于原生的Docker容器群集…"/>
          <p:cNvSpPr txBox="1"/>
          <p:nvPr/>
        </p:nvSpPr>
        <p:spPr>
          <a:xfrm>
            <a:off x="9124311" y="6043463"/>
            <a:ext cx="7085437" cy="51389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17330" indent="-617330" algn="l">
              <a:buSzPct val="75000"/>
              <a:buChar char="*"/>
              <a:defRPr sz="4000"/>
            </a:pPr>
            <a:r>
              <a:t>属于原生的Docker容器群集</a:t>
            </a:r>
          </a:p>
          <a:p>
            <a:pPr marL="617330" indent="-617330" algn="l">
              <a:buSzPct val="75000"/>
              <a:buChar char="*"/>
              <a:defRPr sz="4000"/>
            </a:pPr>
            <a:r>
              <a:t>它使用Docker标准化的API调用</a:t>
            </a:r>
          </a:p>
          <a:p>
            <a:pPr marL="617330" indent="-617330" algn="l">
              <a:buSzPct val="75000"/>
              <a:buChar char="*"/>
              <a:defRPr sz="4000"/>
            </a:pPr>
            <a:r>
              <a:t>也一定程度低受限于Docker API的功能和性能</a:t>
            </a:r>
          </a:p>
          <a:p>
            <a:pPr marL="617330" indent="-617330" algn="l">
              <a:buSzPct val="75000"/>
              <a:buChar char="*"/>
              <a:defRPr sz="4000"/>
            </a:pPr>
            <a:r>
              <a:t>Docker 1.12 之后，有后来居上的趋势</a:t>
            </a:r>
          </a:p>
        </p:txBody>
      </p:sp>
      <p:sp>
        <p:nvSpPr>
          <p:cNvPr id="410" name="群集方面的老手，能把CPU、内存、存储和其它资源抽象，能支持FT和弹性分布式的系统…"/>
          <p:cNvSpPr txBox="1"/>
          <p:nvPr/>
        </p:nvSpPr>
        <p:spPr>
          <a:xfrm>
            <a:off x="16886237" y="6031344"/>
            <a:ext cx="7085438" cy="65613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17330" indent="-617330" algn="l">
              <a:buSzPct val="75000"/>
              <a:buChar char="*"/>
              <a:defRPr sz="4000"/>
            </a:pPr>
            <a:r>
              <a:t>群集方面的老手，能把CPU、内存、存储和其它资源抽象，能支持FT和弹性分布式的系统</a:t>
            </a:r>
          </a:p>
          <a:p>
            <a:pPr marL="617330" indent="-617330" algn="l">
              <a:buSzPct val="75000"/>
              <a:buChar char="*"/>
              <a:defRPr sz="4000"/>
            </a:pPr>
            <a:r>
              <a:t>能运行Docker之外的其它类型工作负载，能运行混合负载</a:t>
            </a:r>
          </a:p>
          <a:p>
            <a:pPr marL="617330" indent="-617330" algn="l">
              <a:buSzPct val="75000"/>
              <a:buChar char="*"/>
              <a:defRPr sz="4000"/>
            </a:pPr>
            <a:r>
              <a:t>对于运行Docker来说，太大，太重，并不是为其而生</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作者选择Docker Swarm的原因"/>
          <p:cNvSpPr txBox="1"/>
          <p:nvPr>
            <p:ph type="title"/>
          </p:nvPr>
        </p:nvSpPr>
        <p:spPr>
          <a:prstGeom prst="rect">
            <a:avLst/>
          </a:prstGeom>
        </p:spPr>
        <p:txBody>
          <a:bodyPr/>
          <a:lstStyle/>
          <a:p>
            <a:pPr/>
            <a:r>
              <a:t>作者选择Docker Swarm的原因</a:t>
            </a:r>
          </a:p>
        </p:txBody>
      </p:sp>
      <p:sp>
        <p:nvSpPr>
          <p:cNvPr id="413" name="Kubernetes是特立独行的、是难于部署和配置的、和Docker CLI/API差异太大；与Swarm早期的版本比它除了有自动化failvoer功能之外，并没有什么优势…"/>
          <p:cNvSpPr txBox="1"/>
          <p:nvPr>
            <p:ph type="body" idx="1"/>
          </p:nvPr>
        </p:nvSpPr>
        <p:spPr>
          <a:prstGeom prst="rect">
            <a:avLst/>
          </a:prstGeom>
        </p:spPr>
        <p:txBody>
          <a:bodyPr/>
          <a:lstStyle/>
          <a:p>
            <a:pPr marL="540638" indent="-540638" defTabSz="817244">
              <a:spcBef>
                <a:spcPts val="5800"/>
              </a:spcBef>
              <a:defRPr sz="4554">
                <a:effectLst>
                  <a:outerShdw sx="100000" sy="100000" kx="0" ky="0" algn="b" rotWithShape="0" blurRad="50292" dist="25146" dir="5400000">
                    <a:srgbClr val="000000"/>
                  </a:outerShdw>
                </a:effectLst>
              </a:defRPr>
            </a:pPr>
            <a:r>
              <a:t>Kubernetes是特立独行的、是难于部署和配置的、和Docker CLI/API差异太大；与Swarm早期的版本比它除了有自动化failvoer功能之外，并没有什么优势</a:t>
            </a:r>
          </a:p>
          <a:p>
            <a:pPr marL="540638" indent="-540638" defTabSz="817244">
              <a:spcBef>
                <a:spcPts val="5800"/>
              </a:spcBef>
              <a:defRPr sz="4554">
                <a:effectLst>
                  <a:outerShdw sx="100000" sy="100000" kx="0" ky="0" algn="b" rotWithShape="0" blurRad="50292" dist="25146" dir="5400000">
                    <a:srgbClr val="000000"/>
                  </a:outerShdw>
                </a:effectLst>
              </a:defRPr>
            </a:pPr>
            <a:r>
              <a:t>作者预计Docker会逐渐地消除这些差异</a:t>
            </a:r>
          </a:p>
          <a:p>
            <a:pPr marL="540638" indent="-540638" defTabSz="817244">
              <a:spcBef>
                <a:spcPts val="5800"/>
              </a:spcBef>
              <a:defRPr sz="4554">
                <a:effectLst>
                  <a:outerShdw sx="100000" sy="100000" kx="0" ky="0" algn="b" rotWithShape="0" blurRad="50292" dist="25146" dir="5400000">
                    <a:srgbClr val="000000"/>
                  </a:outerShdw>
                </a:effectLst>
              </a:defRPr>
            </a:pPr>
            <a:r>
              <a:t>在本书中：作者先放弃了Apache Mesos，然后比较出Docker Swarm是更好的选择；从现在1.12版本的功能看，部分预测是准确的</a:t>
            </a:r>
          </a:p>
          <a:p>
            <a:pPr marL="540638" indent="-540638" defTabSz="817244">
              <a:spcBef>
                <a:spcPts val="5800"/>
              </a:spcBef>
              <a:defRPr sz="4554">
                <a:effectLst>
                  <a:outerShdw sx="100000" sy="100000" kx="0" ky="0" algn="b" rotWithShape="0" blurRad="50292" dist="25146" dir="5400000">
                    <a:srgbClr val="000000"/>
                  </a:outerShdw>
                </a:effectLst>
              </a:defRPr>
            </a:pPr>
            <a:r>
              <a:t>本书后面的代码我讲略过分析，有点过时了；不过其中的Ansible部分并不过时，建议着重学习Ansible的Docker Swarm群集部署的代码</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自动化配置反向代理"/>
          <p:cNvSpPr txBox="1"/>
          <p:nvPr>
            <p:ph type="title"/>
          </p:nvPr>
        </p:nvSpPr>
        <p:spPr>
          <a:prstGeom prst="rect">
            <a:avLst/>
          </a:prstGeom>
        </p:spPr>
        <p:txBody>
          <a:bodyPr/>
          <a:lstStyle/>
          <a:p>
            <a:pPr/>
            <a:r>
              <a:t>自动化配置反向代理</a:t>
            </a:r>
          </a:p>
        </p:txBody>
      </p:sp>
      <p:sp>
        <p:nvSpPr>
          <p:cNvPr id="144" name="Consul自动探测到所有节点上所有容器的存在，保持了每个容器的端口和服务和信息…"/>
          <p:cNvSpPr txBox="1"/>
          <p:nvPr>
            <p:ph type="body" sz="half" idx="1"/>
          </p:nvPr>
        </p:nvSpPr>
        <p:spPr>
          <a:prstGeom prst="rect">
            <a:avLst/>
          </a:prstGeom>
        </p:spPr>
        <p:txBody>
          <a:bodyPr/>
          <a:lstStyle/>
          <a:p>
            <a:pPr/>
            <a:r>
              <a:t>Consul自动探测到所有节点上所有容器的存在，保持了每个容器的端口和服务和信息</a:t>
            </a:r>
          </a:p>
          <a:p>
            <a:pPr/>
            <a:r>
              <a:t>Consul Template命令可以把服务配置信息按照nginx的模板来填充，形成可用配置文件</a:t>
            </a:r>
          </a:p>
          <a:p>
            <a:pPr/>
            <a:r>
              <a:t>上传配置文件给nginx，触发配置的重新加载</a:t>
            </a:r>
          </a:p>
        </p:txBody>
      </p:sp>
      <p:pic>
        <p:nvPicPr>
          <p:cNvPr id="145" name="page165image1224.png" descr="page165image1224.png"/>
          <p:cNvPicPr>
            <a:picLocks noChangeAspect="1"/>
          </p:cNvPicPr>
          <p:nvPr/>
        </p:nvPicPr>
        <p:blipFill>
          <a:blip r:embed="rId2">
            <a:extLst/>
          </a:blip>
          <a:stretch>
            <a:fillRect/>
          </a:stretch>
        </p:blipFill>
        <p:spPr>
          <a:xfrm>
            <a:off x="12232258" y="5250545"/>
            <a:ext cx="11857484" cy="6556076"/>
          </a:xfrm>
          <a:prstGeom prst="rect">
            <a:avLst/>
          </a:prstGeom>
          <a:ln w="12700">
            <a:miter lim="400000"/>
          </a:ln>
        </p:spPr>
      </p:pic>
      <p:sp>
        <p:nvSpPr>
          <p:cNvPr id="146" name="文本"/>
          <p:cNvSpPr txBox="1"/>
          <p:nvPr/>
        </p:nvSpPr>
        <p:spPr>
          <a:xfrm>
            <a:off x="12232258" y="2031999"/>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Any organization that designs a system (defined broadly) will produce a design whose structure is a copy of the organization's communication structure."/>
          <p:cNvSpPr txBox="1"/>
          <p:nvPr>
            <p:ph type="title"/>
          </p:nvPr>
        </p:nvSpPr>
        <p:spPr>
          <a:xfrm>
            <a:off x="3054035" y="10442725"/>
            <a:ext cx="19901215" cy="2311387"/>
          </a:xfrm>
          <a:prstGeom prst="rect">
            <a:avLst/>
          </a:prstGeom>
        </p:spPr>
        <p:txBody>
          <a:bodyPr/>
          <a:lstStyle>
            <a:lvl1pPr defTabSz="437514">
              <a:defRPr sz="4769">
                <a:effectLst>
                  <a:outerShdw sx="100000" sy="100000" kx="0" ky="0" algn="b" rotWithShape="0" blurRad="26923" dist="13461" dir="5400000">
                    <a:srgbClr val="000000"/>
                  </a:outerShdw>
                </a:effectLst>
              </a:defRPr>
            </a:lvl1pPr>
          </a:lstStyle>
          <a:p>
            <a:pPr/>
            <a:r>
              <a:t>Any organization that designs a system (defined broadly) will produce a design whose structure is a copy of the organization's communication structure.</a:t>
            </a:r>
          </a:p>
        </p:txBody>
      </p:sp>
      <p:sp>
        <p:nvSpPr>
          <p:cNvPr id="416" name="Mel Conway"/>
          <p:cNvSpPr txBox="1"/>
          <p:nvPr>
            <p:ph type="body" sz="quarter" idx="1"/>
          </p:nvPr>
        </p:nvSpPr>
        <p:spPr>
          <a:xfrm>
            <a:off x="58442" y="11878639"/>
            <a:ext cx="3521458" cy="1282701"/>
          </a:xfrm>
          <a:prstGeom prst="rect">
            <a:avLst/>
          </a:prstGeom>
        </p:spPr>
        <p:txBody>
          <a:bodyPr/>
          <a:lstStyle/>
          <a:p>
            <a:pPr/>
            <a:r>
              <a:t>Mel Conway </a:t>
            </a:r>
          </a:p>
        </p:txBody>
      </p:sp>
      <p:pic>
        <p:nvPicPr>
          <p:cNvPr id="417" name="pasted-image.png" descr="pasted-image.png"/>
          <p:cNvPicPr>
            <a:picLocks noChangeAspect="1"/>
          </p:cNvPicPr>
          <p:nvPr/>
        </p:nvPicPr>
        <p:blipFill>
          <a:blip r:embed="rId2">
            <a:extLst/>
          </a:blip>
          <a:stretch>
            <a:fillRect/>
          </a:stretch>
        </p:blipFill>
        <p:spPr>
          <a:xfrm>
            <a:off x="659670" y="1223101"/>
            <a:ext cx="9407734" cy="7777060"/>
          </a:xfrm>
          <a:prstGeom prst="rect">
            <a:avLst/>
          </a:prstGeom>
          <a:ln w="25400">
            <a:miter lim="400000"/>
          </a:ln>
          <a:effectLst>
            <a:outerShdw sx="100000" sy="100000" kx="0" ky="0" algn="b" rotWithShape="0" blurRad="254000" dist="127000" dir="5400000">
              <a:srgbClr val="000000">
                <a:alpha val="70000"/>
              </a:srgbClr>
            </a:outerShdw>
          </a:effectLst>
        </p:spPr>
      </p:pic>
      <p:pic>
        <p:nvPicPr>
          <p:cNvPr id="418" name="pasted-image.png" descr="pasted-image.png"/>
          <p:cNvPicPr>
            <a:picLocks noChangeAspect="1"/>
          </p:cNvPicPr>
          <p:nvPr/>
        </p:nvPicPr>
        <p:blipFill>
          <a:blip r:embed="rId3">
            <a:extLst/>
          </a:blip>
          <a:stretch>
            <a:fillRect/>
          </a:stretch>
        </p:blipFill>
        <p:spPr>
          <a:xfrm>
            <a:off x="10202281" y="1223101"/>
            <a:ext cx="13522048" cy="7777060"/>
          </a:xfrm>
          <a:prstGeom prst="rect">
            <a:avLst/>
          </a:prstGeom>
          <a:ln w="25400">
            <a:miter lim="400000"/>
          </a:ln>
          <a:effectLst>
            <a:outerShdw sx="100000" sy="100000" kx="0" ky="0" algn="b" rotWithShape="0" blurRad="254000" dist="127000" dir="5400000">
              <a:srgbClr val="000000">
                <a:alpha val="70000"/>
              </a:srgbClr>
            </a:outerShdw>
          </a:effectLst>
        </p:spPr>
      </p:pic>
      <p:pic>
        <p:nvPicPr>
          <p:cNvPr id="419" name="pasted-image.png" descr="pasted-image.png"/>
          <p:cNvPicPr>
            <a:picLocks noChangeAspect="1"/>
          </p:cNvPicPr>
          <p:nvPr/>
        </p:nvPicPr>
        <p:blipFill>
          <a:blip r:embed="rId4">
            <a:extLst/>
          </a:blip>
          <a:srcRect l="42869" t="0" r="0" b="0"/>
          <a:stretch>
            <a:fillRect/>
          </a:stretch>
        </p:blipFill>
        <p:spPr>
          <a:xfrm>
            <a:off x="730741" y="9182100"/>
            <a:ext cx="2176674" cy="2514600"/>
          </a:xfrm>
          <a:prstGeom prst="rect">
            <a:avLst/>
          </a:prstGeom>
          <a:ln w="12700">
            <a:miter lim="400000"/>
          </a:ln>
        </p:spPr>
      </p:pic>
      <p:sp>
        <p:nvSpPr>
          <p:cNvPr id="420" name="康威定律：产品必然是其组织沟通结构的缩影。"/>
          <p:cNvSpPr txBox="1"/>
          <p:nvPr/>
        </p:nvSpPr>
        <p:spPr>
          <a:xfrm>
            <a:off x="5200649" y="9185425"/>
            <a:ext cx="139827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康威定律：产品必然是其组织沟通结构的缩影。</a:t>
            </a:r>
          </a:p>
        </p:txBody>
      </p:sp>
      <p:sp>
        <p:nvSpPr>
          <p:cNvPr id="421" name="http://www.cnblogs.com/ghj1976/p/5703462.html"/>
          <p:cNvSpPr txBox="1"/>
          <p:nvPr/>
        </p:nvSpPr>
        <p:spPr>
          <a:xfrm>
            <a:off x="654386" y="283599"/>
            <a:ext cx="882434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http://www.cnblogs.com/ghj1976/p/5703462.html</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3"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424" name="第十五章 自愈系统"/>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第十五章 自愈系统</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细胞组成的人体是最佳自愈系统"/>
          <p:cNvSpPr txBox="1"/>
          <p:nvPr>
            <p:ph type="title"/>
          </p:nvPr>
        </p:nvSpPr>
        <p:spPr>
          <a:prstGeom prst="rect">
            <a:avLst/>
          </a:prstGeom>
        </p:spPr>
        <p:txBody>
          <a:bodyPr/>
          <a:lstStyle/>
          <a:p>
            <a:pPr/>
            <a:r>
              <a:t>细胞组成的人体是最佳自愈系统</a:t>
            </a:r>
          </a:p>
        </p:txBody>
      </p:sp>
      <p:sp>
        <p:nvSpPr>
          <p:cNvPr id="427" name="当软件单元都小到足够小，那么它们就有了自愈的能力或者可能；能从故障或者毁灭中复原…"/>
          <p:cNvSpPr txBox="1"/>
          <p:nvPr>
            <p:ph type="body" sz="half" idx="1"/>
          </p:nvPr>
        </p:nvSpPr>
        <p:spPr>
          <a:prstGeom prst="rect">
            <a:avLst/>
          </a:prstGeom>
        </p:spPr>
        <p:txBody>
          <a:bodyPr/>
          <a:lstStyle/>
          <a:p>
            <a:pPr/>
            <a:r>
              <a:t>当软件单元都小到足够小，那么它们就有了自愈的能力或者可能；能从故障或者毁灭中复原</a:t>
            </a:r>
          </a:p>
          <a:p>
            <a:pPr/>
            <a:r>
              <a:t>这些足够小的单元就能称之为微服务，可以有与人体类似的行为</a:t>
            </a:r>
          </a:p>
          <a:p>
            <a:pPr/>
            <a:r>
              <a:t>微服务思路不是构造自愈系统的唯一方式，还有其他很多路径</a:t>
            </a:r>
          </a:p>
        </p:txBody>
      </p:sp>
      <p:pic>
        <p:nvPicPr>
          <p:cNvPr id="428" name="1210020032.jpg" descr="1210020032.jpg"/>
          <p:cNvPicPr>
            <a:picLocks noChangeAspect="1"/>
          </p:cNvPicPr>
          <p:nvPr/>
        </p:nvPicPr>
        <p:blipFill>
          <a:blip r:embed="rId2">
            <a:extLst/>
          </a:blip>
          <a:srcRect l="0" t="2196" r="0" b="0"/>
          <a:stretch>
            <a:fillRect/>
          </a:stretch>
        </p:blipFill>
        <p:spPr>
          <a:xfrm>
            <a:off x="15115778" y="3405187"/>
            <a:ext cx="6090514" cy="9191607"/>
          </a:xfrm>
          <a:prstGeom prst="rect">
            <a:avLst/>
          </a:prstGeom>
          <a:ln w="12700">
            <a:miter lim="400000"/>
          </a:ln>
        </p:spPr>
      </p:pic>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自愈系统的级别和类型"/>
          <p:cNvSpPr txBox="1"/>
          <p:nvPr>
            <p:ph type="title"/>
          </p:nvPr>
        </p:nvSpPr>
        <p:spPr>
          <a:prstGeom prst="rect">
            <a:avLst/>
          </a:prstGeom>
        </p:spPr>
        <p:txBody>
          <a:bodyPr/>
          <a:lstStyle/>
          <a:p>
            <a:pPr/>
            <a:r>
              <a:t>自愈系统的级别和类型</a:t>
            </a:r>
          </a:p>
        </p:txBody>
      </p:sp>
      <p:sp>
        <p:nvSpPr>
          <p:cNvPr id="431" name="应用级别…"/>
          <p:cNvSpPr txBox="1"/>
          <p:nvPr>
            <p:ph type="body" sz="quarter" idx="1"/>
          </p:nvPr>
        </p:nvSpPr>
        <p:spPr>
          <a:xfrm>
            <a:off x="3082320" y="3898900"/>
            <a:ext cx="7224722" cy="8051800"/>
          </a:xfrm>
          <a:prstGeom prst="rect">
            <a:avLst/>
          </a:prstGeom>
        </p:spPr>
        <p:txBody>
          <a:bodyPr/>
          <a:lstStyle/>
          <a:p>
            <a:pPr/>
            <a:r>
              <a:t>应用级别</a:t>
            </a:r>
          </a:p>
          <a:p>
            <a:pPr/>
            <a:r>
              <a:t>系统级别</a:t>
            </a:r>
          </a:p>
          <a:p>
            <a:pPr/>
            <a:r>
              <a:t>硬件级别</a:t>
            </a:r>
          </a:p>
        </p:txBody>
      </p:sp>
      <p:sp>
        <p:nvSpPr>
          <p:cNvPr id="432" name="主动复原…"/>
          <p:cNvSpPr txBox="1"/>
          <p:nvPr/>
        </p:nvSpPr>
        <p:spPr>
          <a:xfrm>
            <a:off x="14089659" y="3898900"/>
            <a:ext cx="7224722" cy="805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546100" indent="-546100" algn="l">
              <a:spcBef>
                <a:spcPts val="5900"/>
              </a:spcBef>
              <a:buSzPct val="75000"/>
              <a:buChar char="•"/>
              <a:defRPr sz="4600"/>
            </a:pPr>
            <a:r>
              <a:t>主动复原</a:t>
            </a:r>
          </a:p>
          <a:p>
            <a:pPr marL="546100" indent="-546100" algn="l">
              <a:spcBef>
                <a:spcPts val="5900"/>
              </a:spcBef>
              <a:buSzPct val="75000"/>
              <a:buChar char="•"/>
              <a:defRPr sz="4600"/>
            </a:pPr>
            <a:r>
              <a:t>被动恢复</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系统级自愈系统设计"/>
          <p:cNvSpPr txBox="1"/>
          <p:nvPr>
            <p:ph type="title"/>
          </p:nvPr>
        </p:nvSpPr>
        <p:spPr>
          <a:prstGeom prst="rect">
            <a:avLst/>
          </a:prstGeom>
        </p:spPr>
        <p:txBody>
          <a:bodyPr/>
          <a:lstStyle/>
          <a:p>
            <a:pPr/>
            <a:r>
              <a:t>系统级自愈系统设计</a:t>
            </a:r>
          </a:p>
        </p:txBody>
      </p:sp>
      <p:pic>
        <p:nvPicPr>
          <p:cNvPr id="435" name="page310image1240.png" descr="page310image1240.png"/>
          <p:cNvPicPr>
            <a:picLocks noChangeAspect="1"/>
          </p:cNvPicPr>
          <p:nvPr/>
        </p:nvPicPr>
        <p:blipFill>
          <a:blip r:embed="rId2">
            <a:extLst/>
          </a:blip>
          <a:stretch>
            <a:fillRect/>
          </a:stretch>
        </p:blipFill>
        <p:spPr>
          <a:xfrm>
            <a:off x="465498" y="4978400"/>
            <a:ext cx="11252201" cy="5791200"/>
          </a:xfrm>
          <a:prstGeom prst="rect">
            <a:avLst/>
          </a:prstGeom>
          <a:ln w="12700">
            <a:miter lim="400000"/>
          </a:ln>
        </p:spPr>
      </p:pic>
      <p:sp>
        <p:nvSpPr>
          <p:cNvPr id="436" name="文本"/>
          <p:cNvSpPr txBox="1"/>
          <p:nvPr/>
        </p:nvSpPr>
        <p:spPr>
          <a:xfrm>
            <a:off x="824693" y="5386239"/>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pic>
        <p:nvPicPr>
          <p:cNvPr id="437" name="page311image1224.png" descr="page311image1224.png"/>
          <p:cNvPicPr>
            <a:picLocks noChangeAspect="1"/>
          </p:cNvPicPr>
          <p:nvPr/>
        </p:nvPicPr>
        <p:blipFill>
          <a:blip r:embed="rId3">
            <a:extLst/>
          </a:blip>
          <a:stretch>
            <a:fillRect/>
          </a:stretch>
        </p:blipFill>
        <p:spPr>
          <a:xfrm>
            <a:off x="12679001" y="4978400"/>
            <a:ext cx="11252201" cy="5791200"/>
          </a:xfrm>
          <a:prstGeom prst="rect">
            <a:avLst/>
          </a:prstGeom>
          <a:ln w="12700">
            <a:miter lim="400000"/>
          </a:ln>
        </p:spPr>
      </p:pic>
      <p:sp>
        <p:nvSpPr>
          <p:cNvPr id="438" name="文本"/>
          <p:cNvSpPr txBox="1"/>
          <p:nvPr/>
        </p:nvSpPr>
        <p:spPr>
          <a:xfrm>
            <a:off x="12679001" y="5386239"/>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39" name="服务主动汇报状态"/>
          <p:cNvSpPr txBox="1"/>
          <p:nvPr/>
        </p:nvSpPr>
        <p:spPr>
          <a:xfrm>
            <a:off x="3392848" y="11095734"/>
            <a:ext cx="53975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服务主动汇报状态</a:t>
            </a:r>
          </a:p>
        </p:txBody>
      </p:sp>
      <p:sp>
        <p:nvSpPr>
          <p:cNvPr id="440" name="从外部检查服务状态"/>
          <p:cNvSpPr txBox="1"/>
          <p:nvPr/>
        </p:nvSpPr>
        <p:spPr>
          <a:xfrm>
            <a:off x="15276151" y="11095734"/>
            <a:ext cx="60579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从外部检查服务状态</a:t>
            </a:r>
          </a:p>
        </p:txBody>
      </p:sp>
      <p:sp>
        <p:nvSpPr>
          <p:cNvPr id="441" name="服务健康检查机制设计"/>
          <p:cNvSpPr txBox="1"/>
          <p:nvPr/>
        </p:nvSpPr>
        <p:spPr>
          <a:xfrm>
            <a:off x="8832850" y="3680597"/>
            <a:ext cx="67183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服务健康检查机制设计</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3" name="硬件级自愈系统"/>
          <p:cNvSpPr txBox="1"/>
          <p:nvPr>
            <p:ph type="title"/>
          </p:nvPr>
        </p:nvSpPr>
        <p:spPr>
          <a:prstGeom prst="rect">
            <a:avLst/>
          </a:prstGeom>
        </p:spPr>
        <p:txBody>
          <a:bodyPr/>
          <a:lstStyle/>
          <a:p>
            <a:pPr/>
            <a:r>
              <a:t>硬件级自愈系统</a:t>
            </a:r>
          </a:p>
        </p:txBody>
      </p:sp>
      <p:pic>
        <p:nvPicPr>
          <p:cNvPr id="444" name="page312image1224.png" descr="page312image1224.png"/>
          <p:cNvPicPr>
            <a:picLocks noChangeAspect="1"/>
          </p:cNvPicPr>
          <p:nvPr/>
        </p:nvPicPr>
        <p:blipFill>
          <a:blip r:embed="rId2">
            <a:extLst/>
          </a:blip>
          <a:stretch>
            <a:fillRect/>
          </a:stretch>
        </p:blipFill>
        <p:spPr>
          <a:xfrm>
            <a:off x="5810250" y="4918794"/>
            <a:ext cx="12776200" cy="4699001"/>
          </a:xfrm>
          <a:prstGeom prst="rect">
            <a:avLst/>
          </a:prstGeom>
          <a:ln w="12700">
            <a:miter lim="400000"/>
          </a:ln>
        </p:spPr>
      </p:pic>
      <p:sp>
        <p:nvSpPr>
          <p:cNvPr id="445" name="文本"/>
          <p:cNvSpPr txBox="1"/>
          <p:nvPr/>
        </p:nvSpPr>
        <p:spPr>
          <a:xfrm>
            <a:off x="5803900" y="54101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46" name="服务无法避免从硬件的失效中免于影响，硬件级自愈是不可能的；…"/>
          <p:cNvSpPr txBox="1"/>
          <p:nvPr/>
        </p:nvSpPr>
        <p:spPr>
          <a:xfrm>
            <a:off x="2565399" y="10277686"/>
            <a:ext cx="19265901" cy="195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服务无法避免从硬件的失效中免于影响，硬件级自愈是不可能的；</a:t>
            </a:r>
          </a:p>
          <a:p>
            <a:pPr/>
            <a:r>
              <a:t>只能做的是预防性的检查，而不是被动的事后处理</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自愈系统架构"/>
          <p:cNvSpPr txBox="1"/>
          <p:nvPr>
            <p:ph type="title"/>
          </p:nvPr>
        </p:nvSpPr>
        <p:spPr>
          <a:prstGeom prst="rect">
            <a:avLst/>
          </a:prstGeom>
        </p:spPr>
        <p:txBody>
          <a:bodyPr/>
          <a:lstStyle/>
          <a:p>
            <a:pPr/>
            <a:r>
              <a:t>自愈系统架构</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0" name="page314image13752.png" descr="page314image13752.png"/>
          <p:cNvPicPr>
            <a:picLocks noChangeAspect="1"/>
          </p:cNvPicPr>
          <p:nvPr/>
        </p:nvPicPr>
        <p:blipFill>
          <a:blip r:embed="rId2">
            <a:extLst/>
          </a:blip>
          <a:stretch>
            <a:fillRect/>
          </a:stretch>
        </p:blipFill>
        <p:spPr>
          <a:xfrm>
            <a:off x="1536700" y="5308600"/>
            <a:ext cx="21310600" cy="3327400"/>
          </a:xfrm>
          <a:prstGeom prst="rect">
            <a:avLst/>
          </a:prstGeom>
          <a:ln w="12700">
            <a:miter lim="400000"/>
          </a:ln>
        </p:spPr>
      </p:pic>
      <p:sp>
        <p:nvSpPr>
          <p:cNvPr id="451" name="文本"/>
          <p:cNvSpPr txBox="1"/>
          <p:nvPr/>
        </p:nvSpPr>
        <p:spPr>
          <a:xfrm>
            <a:off x="1536700" y="50799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52" name="从一个由一堆服务器组成的空白群集开始"/>
          <p:cNvSpPr txBox="1"/>
          <p:nvPr/>
        </p:nvSpPr>
        <p:spPr>
          <a:xfrm>
            <a:off x="6191250" y="9009977"/>
            <a:ext cx="120015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从一个由一堆服务器组成的空白群集开始</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4" name="page266image19408.png" descr="page266image19408.png"/>
          <p:cNvPicPr>
            <a:picLocks noChangeAspect="1"/>
          </p:cNvPicPr>
          <p:nvPr/>
        </p:nvPicPr>
        <p:blipFill>
          <a:blip r:embed="rId2">
            <a:extLst/>
          </a:blip>
          <a:stretch>
            <a:fillRect/>
          </a:stretch>
        </p:blipFill>
        <p:spPr>
          <a:xfrm>
            <a:off x="2755900" y="5308600"/>
            <a:ext cx="18872200" cy="3327400"/>
          </a:xfrm>
          <a:prstGeom prst="rect">
            <a:avLst/>
          </a:prstGeom>
          <a:ln w="12700">
            <a:miter lim="400000"/>
          </a:ln>
        </p:spPr>
      </p:pic>
      <p:sp>
        <p:nvSpPr>
          <p:cNvPr id="455" name="文本"/>
          <p:cNvSpPr txBox="1"/>
          <p:nvPr/>
        </p:nvSpPr>
        <p:spPr>
          <a:xfrm>
            <a:off x="2755900" y="50799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56" name="手工部署服务的容器，会导致资源利用率的不平衡"/>
          <p:cNvSpPr txBox="1"/>
          <p:nvPr/>
        </p:nvSpPr>
        <p:spPr>
          <a:xfrm>
            <a:off x="4870450" y="8966972"/>
            <a:ext cx="146431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手工部署服务的容器，会导致资源利用率的不平衡</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8" name="page315image928.png" descr="page315image928.png"/>
          <p:cNvPicPr>
            <a:picLocks noChangeAspect="1"/>
          </p:cNvPicPr>
          <p:nvPr/>
        </p:nvPicPr>
        <p:blipFill>
          <a:blip r:embed="rId2">
            <a:extLst/>
          </a:blip>
          <a:stretch>
            <a:fillRect/>
          </a:stretch>
        </p:blipFill>
        <p:spPr>
          <a:xfrm>
            <a:off x="1384300" y="4470400"/>
            <a:ext cx="21615400" cy="5003800"/>
          </a:xfrm>
          <a:prstGeom prst="rect">
            <a:avLst/>
          </a:prstGeom>
          <a:ln w="12700">
            <a:miter lim="400000"/>
          </a:ln>
        </p:spPr>
      </p:pic>
      <p:sp>
        <p:nvSpPr>
          <p:cNvPr id="459" name="文本"/>
          <p:cNvSpPr txBox="1"/>
          <p:nvPr/>
        </p:nvSpPr>
        <p:spPr>
          <a:xfrm>
            <a:off x="1384300" y="42417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60" name="使用服务编排器部署服务容器，编排器可以监控整个群集和服务的状态…"/>
          <p:cNvSpPr txBox="1"/>
          <p:nvPr/>
        </p:nvSpPr>
        <p:spPr>
          <a:xfrm>
            <a:off x="1898650" y="9861846"/>
            <a:ext cx="20586701" cy="195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使用服务编排器部署服务容器，编排器可以监控整个群集和服务的状态</a:t>
            </a:r>
          </a:p>
          <a:p>
            <a:pPr/>
            <a:r>
              <a:t>根据服务部署策略，保证每个服务处于目标的状态</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反向代理"/>
          <p:cNvSpPr txBox="1"/>
          <p:nvPr>
            <p:ph type="title"/>
          </p:nvPr>
        </p:nvSpPr>
        <p:spPr>
          <a:xfrm>
            <a:off x="1428750" y="7198885"/>
            <a:ext cx="21526500" cy="3822701"/>
          </a:xfrm>
          <a:prstGeom prst="rect">
            <a:avLst/>
          </a:prstGeom>
        </p:spPr>
        <p:txBody>
          <a:bodyPr/>
          <a:lstStyle/>
          <a:p>
            <a:pPr/>
            <a:r>
              <a:t>反向代理</a:t>
            </a:r>
          </a:p>
        </p:txBody>
      </p:sp>
      <p:sp>
        <p:nvSpPr>
          <p:cNvPr id="149" name="矩形"/>
          <p:cNvSpPr/>
          <p:nvPr/>
        </p:nvSpPr>
        <p:spPr>
          <a:xfrm>
            <a:off x="8179293" y="2624157"/>
            <a:ext cx="8025414" cy="5350276"/>
          </a:xfrm>
          <a:prstGeom prst="rect">
            <a:avLst/>
          </a:prstGeom>
          <a:solidFill>
            <a:srgbClr val="FFFFFF"/>
          </a:solid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a:defRPr sz="4200">
                <a:solidFill>
                  <a:srgbClr val="FFFFFF"/>
                </a:solidFill>
                <a:effectLst>
                  <a:outerShdw sx="100000" sy="100000" kx="0" ky="0" algn="b" rotWithShape="0" blurRad="38100" dist="12700" dir="5400000">
                    <a:srgbClr val="000000">
                      <a:alpha val="80000"/>
                    </a:srgbClr>
                  </a:outerShdw>
                </a:effectLst>
              </a:defRPr>
            </a:pPr>
          </a:p>
        </p:txBody>
      </p:sp>
      <p:pic>
        <p:nvPicPr>
          <p:cNvPr id="150" name="pasted-image.png" descr="pasted-image.png"/>
          <p:cNvPicPr>
            <a:picLocks noChangeAspect="1"/>
          </p:cNvPicPr>
          <p:nvPr/>
        </p:nvPicPr>
        <p:blipFill>
          <a:blip r:embed="rId2">
            <a:extLst/>
          </a:blip>
          <a:stretch>
            <a:fillRect/>
          </a:stretch>
        </p:blipFill>
        <p:spPr>
          <a:xfrm>
            <a:off x="9405357" y="2512653"/>
            <a:ext cx="5573285" cy="5573285"/>
          </a:xfrm>
          <a:prstGeom prst="rect">
            <a:avLst/>
          </a:prstGeom>
          <a:ln w="12700">
            <a:miter lim="400000"/>
          </a:ln>
        </p:spPr>
      </p:pic>
      <p:sp>
        <p:nvSpPr>
          <p:cNvPr id="151" name="系统架构和配置方法、流程完全一样，不同的是配置文件和容器的行为和Nginx有些许差异，这里不再赘述，详见原书描述"/>
          <p:cNvSpPr txBox="1"/>
          <p:nvPr/>
        </p:nvSpPr>
        <p:spPr>
          <a:xfrm>
            <a:off x="27406" y="10577732"/>
            <a:ext cx="24329188" cy="19749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系统架构和配置方法、流程完全一样，不同的是配置文件和容器的行为和Nginx有些许差异，这里不再赘述，详见原书描述</a:t>
            </a: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2" name="page317image912.png" descr="page317image912.png"/>
          <p:cNvPicPr>
            <a:picLocks noChangeAspect="1"/>
          </p:cNvPicPr>
          <p:nvPr/>
        </p:nvPicPr>
        <p:blipFill>
          <a:blip r:embed="rId2">
            <a:extLst/>
          </a:blip>
          <a:stretch>
            <a:fillRect/>
          </a:stretch>
        </p:blipFill>
        <p:spPr>
          <a:xfrm>
            <a:off x="2514600" y="411775"/>
            <a:ext cx="19354800" cy="11099801"/>
          </a:xfrm>
          <a:prstGeom prst="rect">
            <a:avLst/>
          </a:prstGeom>
          <a:ln w="12700">
            <a:miter lim="400000"/>
          </a:ln>
        </p:spPr>
      </p:pic>
      <p:sp>
        <p:nvSpPr>
          <p:cNvPr id="463" name="文本"/>
          <p:cNvSpPr txBox="1"/>
          <p:nvPr/>
        </p:nvSpPr>
        <p:spPr>
          <a:xfrm>
            <a:off x="2514600" y="183175"/>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64" name="引入健康检查器，确认服务真是的运行状态"/>
          <p:cNvSpPr txBox="1"/>
          <p:nvPr/>
        </p:nvSpPr>
        <p:spPr>
          <a:xfrm>
            <a:off x="5861049" y="11688127"/>
            <a:ext cx="126619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引入健康检查器，确认服务真是的运行状态</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6" name="page318image912.png" descr="page318image912.png"/>
          <p:cNvPicPr>
            <a:picLocks noChangeAspect="1"/>
          </p:cNvPicPr>
          <p:nvPr/>
        </p:nvPicPr>
        <p:blipFill>
          <a:blip r:embed="rId2">
            <a:extLst/>
          </a:blip>
          <a:stretch>
            <a:fillRect/>
          </a:stretch>
        </p:blipFill>
        <p:spPr>
          <a:xfrm>
            <a:off x="1511300" y="562294"/>
            <a:ext cx="21361400" cy="11099801"/>
          </a:xfrm>
          <a:prstGeom prst="rect">
            <a:avLst/>
          </a:prstGeom>
          <a:ln w="12700">
            <a:miter lim="400000"/>
          </a:ln>
        </p:spPr>
      </p:pic>
      <p:sp>
        <p:nvSpPr>
          <p:cNvPr id="467" name="文本"/>
          <p:cNvSpPr txBox="1"/>
          <p:nvPr/>
        </p:nvSpPr>
        <p:spPr>
          <a:xfrm>
            <a:off x="1511300" y="333694"/>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68" name="引入自愈动作，健康检查器触发服务自愈动作，联动群集的编排器；被动自愈"/>
          <p:cNvSpPr txBox="1"/>
          <p:nvPr/>
        </p:nvSpPr>
        <p:spPr>
          <a:xfrm>
            <a:off x="908049" y="11763386"/>
            <a:ext cx="225679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引入自愈动作，健康检查器触发服务自愈动作，联动群集的编排器；被动自愈</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0" name="page319image8128.png" descr="page319image8128.png"/>
          <p:cNvPicPr>
            <a:picLocks noChangeAspect="1"/>
          </p:cNvPicPr>
          <p:nvPr/>
        </p:nvPicPr>
        <p:blipFill>
          <a:blip r:embed="rId2">
            <a:extLst/>
          </a:blip>
          <a:stretch>
            <a:fillRect/>
          </a:stretch>
        </p:blipFill>
        <p:spPr>
          <a:xfrm>
            <a:off x="1358900" y="1257904"/>
            <a:ext cx="21666200" cy="9880601"/>
          </a:xfrm>
          <a:prstGeom prst="rect">
            <a:avLst/>
          </a:prstGeom>
          <a:ln w="12700">
            <a:miter lim="400000"/>
          </a:ln>
        </p:spPr>
      </p:pic>
      <p:sp>
        <p:nvSpPr>
          <p:cNvPr id="471" name="文本"/>
          <p:cNvSpPr txBox="1"/>
          <p:nvPr/>
        </p:nvSpPr>
        <p:spPr>
          <a:xfrm>
            <a:off x="1358900" y="513241"/>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72" name="引入服务历史监控功能，把实时数据和历史基线数据对比，主动地触发服务自愈"/>
          <p:cNvSpPr txBox="1"/>
          <p:nvPr/>
        </p:nvSpPr>
        <p:spPr>
          <a:xfrm>
            <a:off x="577849" y="11359239"/>
            <a:ext cx="232283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引入服务历史监控功能，把实时数据和历史基线数据对比，主动地触发服务自愈</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4" name="page320image3072.png" descr="page320image3072.png"/>
          <p:cNvPicPr>
            <a:picLocks noChangeAspect="1"/>
          </p:cNvPicPr>
          <p:nvPr/>
        </p:nvPicPr>
        <p:blipFill>
          <a:blip r:embed="rId2">
            <a:extLst/>
          </a:blip>
          <a:stretch>
            <a:fillRect/>
          </a:stretch>
        </p:blipFill>
        <p:spPr>
          <a:xfrm>
            <a:off x="1485900" y="376296"/>
            <a:ext cx="21412200" cy="9880601"/>
          </a:xfrm>
          <a:prstGeom prst="rect">
            <a:avLst/>
          </a:prstGeom>
          <a:ln w="12700">
            <a:miter lim="400000"/>
          </a:ln>
        </p:spPr>
      </p:pic>
      <p:sp>
        <p:nvSpPr>
          <p:cNvPr id="475" name="文本"/>
          <p:cNvSpPr txBox="1"/>
          <p:nvPr/>
        </p:nvSpPr>
        <p:spPr>
          <a:xfrm>
            <a:off x="1485900" y="1803399"/>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476" name="使用Consul+Jenkins来完成服务状态探测和服务恢复动作触发…"/>
          <p:cNvSpPr txBox="1"/>
          <p:nvPr/>
        </p:nvSpPr>
        <p:spPr>
          <a:xfrm>
            <a:off x="3100247" y="10426389"/>
            <a:ext cx="18183505" cy="19749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使用Consul+Jenkins来完成服务状态探测和服务恢复动作触发</a:t>
            </a:r>
          </a:p>
          <a:p>
            <a:pPr/>
            <a:r>
              <a:t>书中有这种实现方式的代码，建议阅读和测试</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8" name="healing-takes-courage-and-we-all-have-courage-even-if-we-have-to-dig-alittle-to-find-it.jpg" descr="healing-takes-courage-and-we-all-have-courage-even-if-we-have-to-dig-alittle-to-find-it.jpg"/>
          <p:cNvPicPr>
            <a:picLocks noChangeAspect="1"/>
          </p:cNvPicPr>
          <p:nvPr>
            <p:ph type="pic" idx="21"/>
          </p:nvPr>
        </p:nvPicPr>
        <p:blipFill>
          <a:blip r:embed="rId2">
            <a:extLst/>
          </a:blip>
          <a:srcRect l="6410" t="0" r="6410" b="0"/>
          <a:stretch>
            <a:fillRect/>
          </a:stretch>
        </p:blipFill>
        <p:spPr>
          <a:xfrm>
            <a:off x="4603154" y="1866188"/>
            <a:ext cx="15177586" cy="8356601"/>
          </a:xfrm>
          <a:prstGeom prst="rect">
            <a:avLst/>
          </a:prstGeom>
        </p:spPr>
      </p:pic>
      <p:sp>
        <p:nvSpPr>
          <p:cNvPr id="479" name="治愈是需要勇气的，我们都有这样的勇气。只是有时候我们需要挖得更深一些去找到它。"/>
          <p:cNvSpPr txBox="1"/>
          <p:nvPr>
            <p:ph type="title"/>
          </p:nvPr>
        </p:nvSpPr>
        <p:spPr>
          <a:xfrm>
            <a:off x="1428750" y="10325811"/>
            <a:ext cx="21526500" cy="1524001"/>
          </a:xfrm>
          <a:prstGeom prst="rect">
            <a:avLst/>
          </a:prstGeom>
        </p:spPr>
        <p:txBody>
          <a:bodyPr/>
          <a:lstStyle>
            <a:lvl1pPr defTabSz="396239">
              <a:defRPr sz="4320">
                <a:effectLst>
                  <a:outerShdw sx="100000" sy="100000" kx="0" ky="0" algn="b" rotWithShape="0" blurRad="24384" dist="12192" dir="5400000">
                    <a:srgbClr val="000000"/>
                  </a:outerShdw>
                </a:effectLst>
              </a:defRPr>
            </a:lvl1pPr>
          </a:lstStyle>
          <a:p>
            <a:pPr/>
            <a:r>
              <a:t>治愈是需要勇气的，我们都有这样的勇气。只是有时候我们需要挖得更深一些去找到它。</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1" name="14678659256890.jpg" descr="14678659256890.jpg"/>
          <p:cNvPicPr>
            <a:picLocks noChangeAspect="1"/>
          </p:cNvPicPr>
          <p:nvPr>
            <p:ph type="pic" idx="21"/>
          </p:nvPr>
        </p:nvPicPr>
        <p:blipFill>
          <a:blip r:embed="rId2">
            <a:extLst/>
          </a:blip>
          <a:srcRect l="0" t="0" r="0" b="0"/>
          <a:stretch>
            <a:fillRect/>
          </a:stretch>
        </p:blipFill>
        <p:spPr>
          <a:xfrm>
            <a:off x="10095515" y="2209715"/>
            <a:ext cx="4192896" cy="5473754"/>
          </a:xfrm>
          <a:prstGeom prst="rect">
            <a:avLst/>
          </a:prstGeom>
        </p:spPr>
      </p:pic>
      <p:sp>
        <p:nvSpPr>
          <p:cNvPr id="482" name="第十六章 集中日志管理和监控"/>
          <p:cNvSpPr txBox="1"/>
          <p:nvPr>
            <p:ph type="title"/>
          </p:nvPr>
        </p:nvSpPr>
        <p:spPr>
          <a:xfrm>
            <a:off x="1428750" y="8470984"/>
            <a:ext cx="21526500" cy="1524001"/>
          </a:xfrm>
          <a:prstGeom prst="rect">
            <a:avLst/>
          </a:prstGeom>
        </p:spPr>
        <p:txBody>
          <a:bodyPr/>
          <a:lstStyle>
            <a:lvl1pPr defTabSz="734694">
              <a:defRPr sz="8010">
                <a:effectLst>
                  <a:outerShdw sx="100000" sy="100000" kx="0" ky="0" algn="b" rotWithShape="0" blurRad="45212" dist="22606" dir="5400000">
                    <a:srgbClr val="000000"/>
                  </a:outerShdw>
                </a:effectLst>
              </a:defRPr>
            </a:lvl1pPr>
          </a:lstStyle>
          <a:p>
            <a:pPr/>
            <a:r>
              <a:t>第十六章 集中日志管理和监控</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管理工具选择"/>
          <p:cNvSpPr txBox="1"/>
          <p:nvPr>
            <p:ph type="title"/>
          </p:nvPr>
        </p:nvSpPr>
        <p:spPr>
          <a:prstGeom prst="rect">
            <a:avLst/>
          </a:prstGeom>
        </p:spPr>
        <p:txBody>
          <a:bodyPr/>
          <a:lstStyle/>
          <a:p>
            <a:pPr/>
            <a:r>
              <a:t>管理工具选择</a:t>
            </a:r>
          </a:p>
        </p:txBody>
      </p:sp>
      <p:sp>
        <p:nvSpPr>
          <p:cNvPr id="485" name="FluentD…"/>
          <p:cNvSpPr txBox="1"/>
          <p:nvPr>
            <p:ph type="body" sz="quarter" idx="1"/>
          </p:nvPr>
        </p:nvSpPr>
        <p:spPr>
          <a:xfrm>
            <a:off x="1435100" y="3898900"/>
            <a:ext cx="7181166" cy="8051800"/>
          </a:xfrm>
          <a:prstGeom prst="rect">
            <a:avLst/>
          </a:prstGeom>
        </p:spPr>
        <p:txBody>
          <a:bodyPr/>
          <a:lstStyle/>
          <a:p>
            <a:pPr/>
            <a:r>
              <a:t>FluentD</a:t>
            </a:r>
          </a:p>
          <a:p>
            <a:pPr/>
            <a:r>
              <a:t>Loggly</a:t>
            </a:r>
          </a:p>
          <a:p>
            <a:pPr/>
            <a:r>
              <a:t>GrayLog</a:t>
            </a:r>
          </a:p>
          <a:p>
            <a:pPr/>
            <a:r>
              <a:t>Splunk</a:t>
            </a:r>
          </a:p>
          <a:p>
            <a:pPr/>
            <a:r>
              <a:t>DataDog</a:t>
            </a:r>
          </a:p>
        </p:txBody>
      </p:sp>
      <p:pic>
        <p:nvPicPr>
          <p:cNvPr id="486" name="log-logstash-elasticsearch-kibana-flow.png" descr="log-logstash-elasticsearch-kibana-flow.png"/>
          <p:cNvPicPr>
            <a:picLocks noChangeAspect="1"/>
          </p:cNvPicPr>
          <p:nvPr/>
        </p:nvPicPr>
        <p:blipFill>
          <a:blip r:embed="rId2">
            <a:extLst/>
          </a:blip>
          <a:stretch>
            <a:fillRect/>
          </a:stretch>
        </p:blipFill>
        <p:spPr>
          <a:xfrm>
            <a:off x="8880810" y="6165021"/>
            <a:ext cx="14569830" cy="4267679"/>
          </a:xfrm>
          <a:prstGeom prst="rect">
            <a:avLst/>
          </a:prstGeom>
          <a:ln w="12700">
            <a:miter lim="400000"/>
          </a:ln>
        </p:spPr>
      </p:pic>
      <p:sp>
        <p:nvSpPr>
          <p:cNvPr id="487" name="File based日志"/>
          <p:cNvSpPr txBox="1"/>
          <p:nvPr/>
        </p:nvSpPr>
        <p:spPr>
          <a:xfrm>
            <a:off x="8354831" y="10840842"/>
            <a:ext cx="2710557"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File based日志</a:t>
            </a:r>
          </a:p>
        </p:txBody>
      </p:sp>
      <p:sp>
        <p:nvSpPr>
          <p:cNvPr id="488" name="日志集中…"/>
          <p:cNvSpPr txBox="1"/>
          <p:nvPr/>
        </p:nvSpPr>
        <p:spPr>
          <a:xfrm>
            <a:off x="12658575" y="10796392"/>
            <a:ext cx="2710556"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000"/>
            </a:pPr>
            <a:r>
              <a:t>日志集中</a:t>
            </a:r>
          </a:p>
          <a:p>
            <a:pPr>
              <a:defRPr sz="4000"/>
            </a:pPr>
            <a:r>
              <a:t>收集</a:t>
            </a:r>
          </a:p>
        </p:txBody>
      </p:sp>
      <p:sp>
        <p:nvSpPr>
          <p:cNvPr id="489" name="实时搜索分析数据库"/>
          <p:cNvSpPr txBox="1"/>
          <p:nvPr/>
        </p:nvSpPr>
        <p:spPr>
          <a:xfrm>
            <a:off x="16962319" y="10796392"/>
            <a:ext cx="2710557"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实时搜索分析数据库</a:t>
            </a:r>
          </a:p>
        </p:txBody>
      </p:sp>
      <p:sp>
        <p:nvSpPr>
          <p:cNvPr id="490" name="直观的可视化展示"/>
          <p:cNvSpPr txBox="1"/>
          <p:nvPr/>
        </p:nvSpPr>
        <p:spPr>
          <a:xfrm>
            <a:off x="21266061" y="10796392"/>
            <a:ext cx="2710557"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直观的可视化展示</a:t>
            </a:r>
          </a:p>
        </p:txBody>
      </p:sp>
      <p:sp>
        <p:nvSpPr>
          <p:cNvPr id="491" name="ELK堆栈：作者推荐它不是由于其它不可选择，只是用它来讲解集中日志管理的关键点，明白了以后用什么工具集都可以"/>
          <p:cNvSpPr txBox="1"/>
          <p:nvPr/>
        </p:nvSpPr>
        <p:spPr>
          <a:xfrm>
            <a:off x="8880810" y="4262592"/>
            <a:ext cx="14569830" cy="15387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000"/>
            </a:lvl1pPr>
          </a:lstStyle>
          <a:p>
            <a:pPr/>
            <a:r>
              <a:t>ELK堆栈：作者推荐它不是由于其它不可选择，只是用它来讲解集中日志管理的关键点，明白了以后用什么工具集都可以</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管理需求"/>
          <p:cNvSpPr txBox="1"/>
          <p:nvPr>
            <p:ph type="title"/>
          </p:nvPr>
        </p:nvSpPr>
        <p:spPr>
          <a:prstGeom prst="rect">
            <a:avLst/>
          </a:prstGeom>
        </p:spPr>
        <p:txBody>
          <a:bodyPr/>
          <a:lstStyle/>
          <a:p>
            <a:pPr/>
            <a:r>
              <a:t>管理需求</a:t>
            </a:r>
          </a:p>
        </p:txBody>
      </p:sp>
      <p:sp>
        <p:nvSpPr>
          <p:cNvPr id="494" name="近乎实时地从采集点收集、解析和发送日志到集中数据库…"/>
          <p:cNvSpPr txBox="1"/>
          <p:nvPr>
            <p:ph type="body" idx="1"/>
          </p:nvPr>
        </p:nvSpPr>
        <p:spPr>
          <a:prstGeom prst="rect">
            <a:avLst/>
          </a:prstGeom>
        </p:spPr>
        <p:txBody>
          <a:bodyPr/>
          <a:lstStyle/>
          <a:p>
            <a:pPr/>
            <a:r>
              <a:t>近乎实时地从采集点收集、解析和发送日志到集中数据库</a:t>
            </a:r>
          </a:p>
          <a:p>
            <a:pPr/>
            <a:r>
              <a:t>数据库要有能力存储日志，处理近乎实时的日志查询和分析请求</a:t>
            </a:r>
          </a:p>
          <a:p>
            <a:pPr/>
            <a:r>
              <a:t>直观的图形展示方式，支持过滤器的表格、仪表板、图标等等</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发送日志信息到ElasticSearch"/>
          <p:cNvSpPr txBox="1"/>
          <p:nvPr>
            <p:ph type="title"/>
          </p:nvPr>
        </p:nvSpPr>
        <p:spPr>
          <a:prstGeom prst="rect">
            <a:avLst/>
          </a:prstGeom>
        </p:spPr>
        <p:txBody>
          <a:bodyPr/>
          <a:lstStyle/>
          <a:p>
            <a:pPr/>
            <a:r>
              <a:t>发送日志信息到ElasticSearch</a:t>
            </a:r>
          </a:p>
        </p:txBody>
      </p:sp>
      <p:sp>
        <p:nvSpPr>
          <p:cNvPr id="497" name="用ansible elk.yml 搭建ELK服务器…"/>
          <p:cNvSpPr txBox="1"/>
          <p:nvPr>
            <p:ph type="body" sz="half" idx="1"/>
          </p:nvPr>
        </p:nvSpPr>
        <p:spPr>
          <a:xfrm>
            <a:off x="1435100" y="3898900"/>
            <a:ext cx="15838104" cy="8051800"/>
          </a:xfrm>
          <a:prstGeom prst="rect">
            <a:avLst/>
          </a:prstGeom>
        </p:spPr>
        <p:txBody>
          <a:bodyPr/>
          <a:lstStyle/>
          <a:p>
            <a:pPr marL="496951" indent="-496951" defTabSz="751205">
              <a:spcBef>
                <a:spcPts val="5300"/>
              </a:spcBef>
              <a:defRPr sz="4186">
                <a:effectLst>
                  <a:outerShdw sx="100000" sy="100000" kx="0" ky="0" algn="b" rotWithShape="0" blurRad="46228" dist="23114" dir="5400000">
                    <a:srgbClr val="000000"/>
                  </a:outerShdw>
                </a:effectLst>
              </a:defRPr>
            </a:pPr>
            <a:r>
              <a:t>用ansible elk.yml 搭建ELK服务器</a:t>
            </a:r>
          </a:p>
          <a:p>
            <a:pPr marL="496951" indent="-496951" defTabSz="751205">
              <a:spcBef>
                <a:spcPts val="5300"/>
              </a:spcBef>
              <a:defRPr sz="4186">
                <a:effectLst>
                  <a:outerShdw sx="100000" sy="100000" kx="0" ky="0" algn="b" rotWithShape="0" blurRad="46228" dist="23114" dir="5400000">
                    <a:srgbClr val="000000"/>
                  </a:outerShdw>
                </a:effectLst>
              </a:defRPr>
            </a:pPr>
            <a:r>
              <a:t>elk分别使用官方最新版docker镜像</a:t>
            </a:r>
          </a:p>
          <a:p>
            <a:pPr marL="496951" indent="-496951" defTabSz="751205">
              <a:spcBef>
                <a:spcPts val="5300"/>
              </a:spcBef>
              <a:defRPr sz="4186">
                <a:effectLst>
                  <a:outerShdw sx="100000" sy="100000" kx="0" ky="0" algn="b" rotWithShape="0" blurRad="46228" dist="23114" dir="5400000">
                    <a:srgbClr val="000000"/>
                  </a:outerShdw>
                </a:effectLst>
              </a:defRPr>
            </a:pPr>
            <a:r>
              <a:t>elasticsearch容器需要端口和数据卷路径</a:t>
            </a:r>
          </a:p>
          <a:p>
            <a:pPr marL="496951" indent="-496951" defTabSz="751205">
              <a:spcBef>
                <a:spcPts val="5300"/>
              </a:spcBef>
              <a:defRPr sz="4186">
                <a:effectLst>
                  <a:outerShdw sx="100000" sy="100000" kx="0" ky="0" algn="b" rotWithShape="0" blurRad="46228" dist="23114" dir="5400000">
                    <a:srgbClr val="000000"/>
                  </a:outerShdw>
                </a:effectLst>
              </a:defRPr>
            </a:pPr>
            <a:r>
              <a:t>logstash容器需要端口和配置文件，重点在插件的使用</a:t>
            </a:r>
          </a:p>
          <a:p>
            <a:pPr marL="496951" indent="-496951" defTabSz="751205">
              <a:spcBef>
                <a:spcPts val="5300"/>
              </a:spcBef>
              <a:defRPr sz="4186">
                <a:effectLst>
                  <a:outerShdw sx="100000" sy="100000" kx="0" ky="0" algn="b" rotWithShape="0" blurRad="46228" dist="23114" dir="5400000">
                    <a:srgbClr val="000000"/>
                  </a:outerShdw>
                </a:effectLst>
              </a:defRPr>
            </a:pPr>
            <a:r>
              <a:t>kibana容器需要端口和ElasticSearch的链接</a:t>
            </a:r>
          </a:p>
          <a:p>
            <a:pPr marL="496951" indent="-496951" defTabSz="751205">
              <a:spcBef>
                <a:spcPts val="5300"/>
              </a:spcBef>
              <a:defRPr sz="4186">
                <a:effectLst>
                  <a:outerShdw sx="100000" sy="100000" kx="0" ky="0" algn="b" rotWithShape="0" blurRad="46228" dist="23114" dir="5400000">
                    <a:srgbClr val="000000"/>
                  </a:outerShdw>
                </a:effectLst>
              </a:defRPr>
            </a:pPr>
            <a:r>
              <a:t>手工和用文件测试elk的功能是否正常</a:t>
            </a:r>
          </a:p>
        </p:txBody>
      </p:sp>
      <p:pic>
        <p:nvPicPr>
          <p:cNvPr id="498" name="pasted-image.png" descr="pasted-image.png"/>
          <p:cNvPicPr>
            <a:picLocks noChangeAspect="1"/>
          </p:cNvPicPr>
          <p:nvPr/>
        </p:nvPicPr>
        <p:blipFill>
          <a:blip r:embed="rId2">
            <a:extLst/>
          </a:blip>
          <a:stretch>
            <a:fillRect/>
          </a:stretch>
        </p:blipFill>
        <p:spPr>
          <a:xfrm>
            <a:off x="15229223" y="4629900"/>
            <a:ext cx="1892142" cy="3024936"/>
          </a:xfrm>
          <a:prstGeom prst="rect">
            <a:avLst/>
          </a:prstGeom>
          <a:ln w="12700">
            <a:miter lim="400000"/>
          </a:ln>
        </p:spPr>
      </p:pic>
      <p:pic>
        <p:nvPicPr>
          <p:cNvPr id="499" name="pasted-image.png" descr="pasted-image.png"/>
          <p:cNvPicPr>
            <a:picLocks noChangeAspect="1"/>
          </p:cNvPicPr>
          <p:nvPr/>
        </p:nvPicPr>
        <p:blipFill>
          <a:blip r:embed="rId3">
            <a:extLst/>
          </a:blip>
          <a:stretch>
            <a:fillRect/>
          </a:stretch>
        </p:blipFill>
        <p:spPr>
          <a:xfrm>
            <a:off x="19501342" y="4629900"/>
            <a:ext cx="2646820" cy="3024936"/>
          </a:xfrm>
          <a:prstGeom prst="rect">
            <a:avLst/>
          </a:prstGeom>
          <a:ln w="12700">
            <a:miter lim="400000"/>
          </a:ln>
        </p:spPr>
      </p:pic>
      <p:sp>
        <p:nvSpPr>
          <p:cNvPr id="500" name="箭头"/>
          <p:cNvSpPr/>
          <p:nvPr/>
        </p:nvSpPr>
        <p:spPr>
          <a:xfrm>
            <a:off x="17365284" y="5693592"/>
            <a:ext cx="1892141" cy="1270001"/>
          </a:xfrm>
          <a:prstGeom prst="rightArrow">
            <a:avLst>
              <a:gd name="adj1" fmla="val 32000"/>
              <a:gd name="adj2" fmla="val 64000"/>
            </a:avLst>
          </a:prstGeom>
          <a:solidFill>
            <a:srgbClr val="C9C9C9"/>
          </a:solid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a:defRPr sz="4200">
                <a:solidFill>
                  <a:srgbClr val="949494"/>
                </a:solidFill>
                <a:effectLst>
                  <a:outerShdw sx="100000" sy="100000" kx="0" ky="0" algn="b" rotWithShape="0" blurRad="38100" dist="12700" dir="5400000">
                    <a:srgbClr val="000000">
                      <a:alpha val="80000"/>
                    </a:srgbClr>
                  </a:outerShdw>
                </a:effectLst>
              </a:defRPr>
            </a:pP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解析日志条目"/>
          <p:cNvSpPr txBox="1"/>
          <p:nvPr>
            <p:ph type="title"/>
          </p:nvPr>
        </p:nvSpPr>
        <p:spPr>
          <a:prstGeom prst="rect">
            <a:avLst/>
          </a:prstGeom>
        </p:spPr>
        <p:txBody>
          <a:bodyPr/>
          <a:lstStyle/>
          <a:p>
            <a:pPr/>
            <a:r>
              <a:t>解析日志条目</a:t>
            </a:r>
          </a:p>
        </p:txBody>
      </p:sp>
      <p:sp>
        <p:nvSpPr>
          <p:cNvPr id="503" name="LogStash配置由三部分组成：input、output和filters…"/>
          <p:cNvSpPr txBox="1"/>
          <p:nvPr>
            <p:ph type="body" sz="quarter" idx="1"/>
          </p:nvPr>
        </p:nvSpPr>
        <p:spPr>
          <a:xfrm>
            <a:off x="1435100" y="3898900"/>
            <a:ext cx="8880503" cy="5572067"/>
          </a:xfrm>
          <a:prstGeom prst="rect">
            <a:avLst/>
          </a:prstGeom>
        </p:spPr>
        <p:txBody>
          <a:bodyPr/>
          <a:lstStyle/>
          <a:p>
            <a:pPr/>
            <a:r>
              <a:t>LogStash配置由三部分组成：input、output和filters</a:t>
            </a:r>
          </a:p>
          <a:p>
            <a:pPr/>
            <a:r>
              <a:t>filters 实例如下图；grok插件内置Apache日志转换，date插件时间戳转换</a:t>
            </a:r>
          </a:p>
        </p:txBody>
      </p:sp>
      <p:pic>
        <p:nvPicPr>
          <p:cNvPr id="504" name="pasted-image.png" descr="pasted-image.png"/>
          <p:cNvPicPr>
            <a:picLocks noChangeAspect="1"/>
          </p:cNvPicPr>
          <p:nvPr/>
        </p:nvPicPr>
        <p:blipFill>
          <a:blip r:embed="rId2">
            <a:extLst/>
          </a:blip>
          <a:stretch>
            <a:fillRect/>
          </a:stretch>
        </p:blipFill>
        <p:spPr>
          <a:xfrm>
            <a:off x="1435100" y="9649392"/>
            <a:ext cx="8880503" cy="3065561"/>
          </a:xfrm>
          <a:prstGeom prst="rect">
            <a:avLst/>
          </a:prstGeom>
          <a:ln w="12700">
            <a:miter lim="400000"/>
          </a:ln>
        </p:spPr>
      </p:pic>
      <p:pic>
        <p:nvPicPr>
          <p:cNvPr id="505" name="pasted-image.png" descr="pasted-image.png"/>
          <p:cNvPicPr>
            <a:picLocks noChangeAspect="1"/>
          </p:cNvPicPr>
          <p:nvPr/>
        </p:nvPicPr>
        <p:blipFill>
          <a:blip r:embed="rId3">
            <a:extLst/>
          </a:blip>
          <a:stretch>
            <a:fillRect/>
          </a:stretch>
        </p:blipFill>
        <p:spPr>
          <a:xfrm>
            <a:off x="11332207" y="4868568"/>
            <a:ext cx="12631088" cy="7846385"/>
          </a:xfrm>
          <a:prstGeom prst="rect">
            <a:avLst/>
          </a:prstGeom>
          <a:ln w="12700">
            <a:miter lim="400000"/>
          </a:ln>
        </p:spPr>
      </p:pic>
      <p:sp>
        <p:nvSpPr>
          <p:cNvPr id="506" name="ElasticSearch所收到的信息格式"/>
          <p:cNvSpPr txBox="1"/>
          <p:nvPr/>
        </p:nvSpPr>
        <p:spPr>
          <a:xfrm>
            <a:off x="11308592" y="3763042"/>
            <a:ext cx="955802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ElasticSearch所收到的信息格式</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对比Nginx和HAproxy"/>
          <p:cNvSpPr txBox="1"/>
          <p:nvPr>
            <p:ph type="title"/>
          </p:nvPr>
        </p:nvSpPr>
        <p:spPr>
          <a:prstGeom prst="rect">
            <a:avLst/>
          </a:prstGeom>
        </p:spPr>
        <p:txBody>
          <a:bodyPr/>
          <a:lstStyle/>
          <a:p>
            <a:pPr/>
            <a:r>
              <a:t>对比Nginx和HAproxy</a:t>
            </a:r>
          </a:p>
        </p:txBody>
      </p:sp>
      <p:sp>
        <p:nvSpPr>
          <p:cNvPr id="154" name="Nginx的官方docker镜像能够热加载配置文件，而不丢旧会话；HAproxy不支持类似的功能，是由于HAProxy认为这存在潜在的性能问题…"/>
          <p:cNvSpPr txBox="1"/>
          <p:nvPr>
            <p:ph type="body" idx="1"/>
          </p:nvPr>
        </p:nvSpPr>
        <p:spPr>
          <a:prstGeom prst="rect">
            <a:avLst/>
          </a:prstGeom>
        </p:spPr>
        <p:txBody>
          <a:bodyPr/>
          <a:lstStyle/>
          <a:p>
            <a:pPr/>
            <a:r>
              <a:t>Nginx的官方docker镜像能够热加载配置文件，而不丢旧会话；HAproxy不支持类似的功能，是由于HAProxy认为这存在潜在的性能问题</a:t>
            </a:r>
          </a:p>
          <a:p>
            <a:pPr/>
            <a:r>
              <a:t>两个软件都有大量的应用，选择谁完全看具体的需求场景和个人偏好</a:t>
            </a:r>
          </a:p>
          <a:p>
            <a:pPr/>
            <a:r>
              <a:t>HAProxy重新加载配置丢会话是微服务架构持续部署、蓝绿部署的大忌，可能导致服务downtime，因此更推荐Nginx</a:t>
            </a:r>
          </a:p>
        </p:txBody>
      </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在一个节点上部署ELK技术栈"/>
          <p:cNvSpPr txBox="1"/>
          <p:nvPr>
            <p:ph type="title"/>
          </p:nvPr>
        </p:nvSpPr>
        <p:spPr>
          <a:prstGeom prst="rect">
            <a:avLst/>
          </a:prstGeom>
        </p:spPr>
        <p:txBody>
          <a:bodyPr/>
          <a:lstStyle/>
          <a:p>
            <a:pPr/>
            <a:r>
              <a:t>在一个节点上部署ELK技术栈</a:t>
            </a:r>
          </a:p>
        </p:txBody>
      </p:sp>
      <p:pic>
        <p:nvPicPr>
          <p:cNvPr id="509" name="page369image10592.png" descr="page369image10592.png"/>
          <p:cNvPicPr>
            <a:picLocks noChangeAspect="1"/>
          </p:cNvPicPr>
          <p:nvPr/>
        </p:nvPicPr>
        <p:blipFill>
          <a:blip r:embed="rId2">
            <a:extLst/>
          </a:blip>
          <a:stretch>
            <a:fillRect/>
          </a:stretch>
        </p:blipFill>
        <p:spPr>
          <a:xfrm>
            <a:off x="8087395" y="3311448"/>
            <a:ext cx="14860075" cy="9125104"/>
          </a:xfrm>
          <a:prstGeom prst="rect">
            <a:avLst/>
          </a:prstGeom>
          <a:ln w="12700">
            <a:miter lim="400000"/>
          </a:ln>
        </p:spPr>
      </p:pic>
      <p:sp>
        <p:nvSpPr>
          <p:cNvPr id="510" name="文本"/>
          <p:cNvSpPr txBox="1"/>
          <p:nvPr/>
        </p:nvSpPr>
        <p:spPr>
          <a:xfrm>
            <a:off x="4761962" y="2734600"/>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511" name="LogStash比较消耗CPU"/>
          <p:cNvSpPr txBox="1"/>
          <p:nvPr/>
        </p:nvSpPr>
        <p:spPr>
          <a:xfrm>
            <a:off x="827167" y="9802100"/>
            <a:ext cx="704916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LogStash比较消耗CPU</a:t>
            </a:r>
          </a:p>
        </p:txBody>
      </p:sp>
      <p:sp>
        <p:nvSpPr>
          <p:cNvPr id="512" name="ElasticSearch比较耗内存"/>
          <p:cNvSpPr txBox="1"/>
          <p:nvPr/>
        </p:nvSpPr>
        <p:spPr>
          <a:xfrm>
            <a:off x="563337" y="7359649"/>
            <a:ext cx="757682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ElasticSearch比较耗内存</a:t>
            </a:r>
          </a:p>
        </p:txBody>
      </p:sp>
      <p:sp>
        <p:nvSpPr>
          <p:cNvPr id="513" name="参考架构"/>
          <p:cNvSpPr txBox="1"/>
          <p:nvPr/>
        </p:nvSpPr>
        <p:spPr>
          <a:xfrm>
            <a:off x="2496682" y="4761375"/>
            <a:ext cx="27559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参考架构</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发送日志到一个集中的LogStash实例"/>
          <p:cNvSpPr txBox="1"/>
          <p:nvPr>
            <p:ph type="title"/>
          </p:nvPr>
        </p:nvSpPr>
        <p:spPr>
          <a:prstGeom prst="rect">
            <a:avLst/>
          </a:prstGeom>
        </p:spPr>
        <p:txBody>
          <a:bodyPr/>
          <a:lstStyle/>
          <a:p>
            <a:pPr/>
            <a:r>
              <a:t>发送日志到一个集中的LogStash实例</a:t>
            </a:r>
          </a:p>
        </p:txBody>
      </p:sp>
      <p:sp>
        <p:nvSpPr>
          <p:cNvPr id="516" name="由于LogStash本身的优势在于：接收、解析和输出日志条目…"/>
          <p:cNvSpPr txBox="1"/>
          <p:nvPr>
            <p:ph type="body" idx="1"/>
          </p:nvPr>
        </p:nvSpPr>
        <p:spPr>
          <a:xfrm>
            <a:off x="2020376" y="4697003"/>
            <a:ext cx="20343247" cy="8051801"/>
          </a:xfrm>
          <a:prstGeom prst="rect">
            <a:avLst/>
          </a:prstGeom>
        </p:spPr>
        <p:txBody>
          <a:bodyPr/>
          <a:lstStyle/>
          <a:p>
            <a:pPr/>
            <a:r>
              <a:t>由于LogStash本身的优势在于：接收、解析和输出日志条目</a:t>
            </a:r>
          </a:p>
          <a:p>
            <a:pPr/>
            <a:r>
              <a:t>LogStash如果被安装到所有采集点，会造成巨大资源消耗，它有点重</a:t>
            </a:r>
          </a:p>
          <a:p>
            <a:pPr/>
            <a:r>
              <a:t>推荐使用Filebeat，它只做日志的抓取和发送动作；用Go语言编写，很轻量</a:t>
            </a:r>
          </a:p>
          <a:p>
            <a:pPr/>
            <a:r>
              <a:t>Filebeat也是Elastic公司的产品，可以和LogStash完美兼容，作为它的input</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18" name="page374image7344.png" descr="page374image7344.png"/>
          <p:cNvPicPr>
            <a:picLocks noChangeAspect="1"/>
          </p:cNvPicPr>
          <p:nvPr/>
        </p:nvPicPr>
        <p:blipFill>
          <a:blip r:embed="rId2">
            <a:extLst/>
          </a:blip>
          <a:stretch>
            <a:fillRect/>
          </a:stretch>
        </p:blipFill>
        <p:spPr>
          <a:xfrm>
            <a:off x="5661353" y="167463"/>
            <a:ext cx="13093028" cy="12736941"/>
          </a:xfrm>
          <a:prstGeom prst="rect">
            <a:avLst/>
          </a:prstGeom>
          <a:ln w="12700">
            <a:miter lim="400000"/>
          </a:ln>
        </p:spPr>
      </p:pic>
      <p:sp>
        <p:nvSpPr>
          <p:cNvPr id="519" name="文本"/>
          <p:cNvSpPr txBox="1"/>
          <p:nvPr/>
        </p:nvSpPr>
        <p:spPr>
          <a:xfrm>
            <a:off x="5651836" y="838199"/>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520" name="用Filebeat…"/>
          <p:cNvSpPr txBox="1"/>
          <p:nvPr/>
        </p:nvSpPr>
        <p:spPr>
          <a:xfrm>
            <a:off x="1498334" y="10731254"/>
            <a:ext cx="3209596" cy="197495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用Filebeat</a:t>
            </a:r>
          </a:p>
          <a:p>
            <a:pPr/>
            <a:r>
              <a:t>转发日志</a:t>
            </a:r>
          </a:p>
        </p:txBody>
      </p:sp>
      <p:sp>
        <p:nvSpPr>
          <p:cNvPr id="521" name="参考架构"/>
          <p:cNvSpPr txBox="1"/>
          <p:nvPr/>
        </p:nvSpPr>
        <p:spPr>
          <a:xfrm>
            <a:off x="2017820" y="1579946"/>
            <a:ext cx="27559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参考架构</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发送Docker日志到LogStash"/>
          <p:cNvSpPr txBox="1"/>
          <p:nvPr>
            <p:ph type="title"/>
          </p:nvPr>
        </p:nvSpPr>
        <p:spPr>
          <a:prstGeom prst="rect">
            <a:avLst/>
          </a:prstGeom>
        </p:spPr>
        <p:txBody>
          <a:bodyPr/>
          <a:lstStyle/>
          <a:p>
            <a:pPr/>
            <a:r>
              <a:t>发送Docker日志到LogStash</a:t>
            </a:r>
          </a:p>
        </p:txBody>
      </p:sp>
      <p:sp>
        <p:nvSpPr>
          <p:cNvPr id="524" name="不建议：把容器里的日志写到主机的数据卷里…"/>
          <p:cNvSpPr txBox="1"/>
          <p:nvPr>
            <p:ph type="body" idx="1"/>
          </p:nvPr>
        </p:nvSpPr>
        <p:spPr>
          <a:prstGeom prst="rect">
            <a:avLst/>
          </a:prstGeom>
        </p:spPr>
        <p:txBody>
          <a:bodyPr/>
          <a:lstStyle/>
          <a:p>
            <a:pPr/>
            <a:r>
              <a:t>不建议：把容器里的日志写到主机的数据卷里</a:t>
            </a:r>
          </a:p>
          <a:p>
            <a:pPr/>
            <a:r>
              <a:t>建议：所有的日志都最好发送到标准 output/error (stdout or stderr)</a:t>
            </a:r>
          </a:p>
          <a:p>
            <a:pPr/>
            <a:r>
              <a:t>原因：增加了容器对host卷的依赖；Docker 的logging driver期望容器中的日志都发送到标准 output/error (stdout or stderr)</a:t>
            </a:r>
          </a:p>
          <a:p>
            <a:pPr/>
            <a:r>
              <a:t>选择syslog/JournalD logging driver收集容器系统范围的日志，而非只关心容器内服务的日志；容器日志包含在节点的syslog中，然后由syslog服务发出</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6" name="page388image992.png" descr="page388image992.png"/>
          <p:cNvPicPr>
            <a:picLocks noChangeAspect="1"/>
          </p:cNvPicPr>
          <p:nvPr/>
        </p:nvPicPr>
        <p:blipFill>
          <a:blip r:embed="rId2">
            <a:extLst/>
          </a:blip>
          <a:stretch>
            <a:fillRect/>
          </a:stretch>
        </p:blipFill>
        <p:spPr>
          <a:xfrm>
            <a:off x="6079973" y="315191"/>
            <a:ext cx="16053824" cy="12410209"/>
          </a:xfrm>
          <a:prstGeom prst="rect">
            <a:avLst/>
          </a:prstGeom>
          <a:ln w="12700">
            <a:miter lim="400000"/>
          </a:ln>
        </p:spPr>
      </p:pic>
      <p:sp>
        <p:nvSpPr>
          <p:cNvPr id="527" name="文本"/>
          <p:cNvSpPr txBox="1"/>
          <p:nvPr/>
        </p:nvSpPr>
        <p:spPr>
          <a:xfrm>
            <a:off x="6079973" y="990599"/>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528" name="用syslog服务…"/>
          <p:cNvSpPr txBox="1"/>
          <p:nvPr/>
        </p:nvSpPr>
        <p:spPr>
          <a:xfrm>
            <a:off x="1362703" y="10092771"/>
            <a:ext cx="4066135" cy="197495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用syslog服务</a:t>
            </a:r>
          </a:p>
          <a:p>
            <a:pPr/>
            <a:r>
              <a:t>转发日志</a:t>
            </a:r>
          </a:p>
        </p:txBody>
      </p:sp>
      <p:sp>
        <p:nvSpPr>
          <p:cNvPr id="529" name="参考架构"/>
          <p:cNvSpPr txBox="1"/>
          <p:nvPr/>
        </p:nvSpPr>
        <p:spPr>
          <a:xfrm>
            <a:off x="2017820" y="1579946"/>
            <a:ext cx="27559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参考架构</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日志的高级使用方法"/>
          <p:cNvSpPr txBox="1"/>
          <p:nvPr>
            <p:ph type="title"/>
          </p:nvPr>
        </p:nvSpPr>
        <p:spPr>
          <a:prstGeom prst="rect">
            <a:avLst/>
          </a:prstGeom>
        </p:spPr>
        <p:txBody>
          <a:bodyPr/>
          <a:lstStyle/>
          <a:p>
            <a:pPr/>
            <a:r>
              <a:t>日志的高级使用方法</a:t>
            </a:r>
          </a:p>
        </p:txBody>
      </p:sp>
      <p:sp>
        <p:nvSpPr>
          <p:cNvPr id="532" name="基于软件数据的自愈系统…"/>
          <p:cNvSpPr txBox="1"/>
          <p:nvPr>
            <p:ph type="body" idx="1"/>
          </p:nvPr>
        </p:nvSpPr>
        <p:spPr>
          <a:prstGeom prst="rect">
            <a:avLst/>
          </a:prstGeom>
        </p:spPr>
        <p:txBody>
          <a:bodyPr/>
          <a:lstStyle/>
          <a:p>
            <a:pPr/>
            <a:r>
              <a:t>基于软件数据的自愈系统</a:t>
            </a:r>
          </a:p>
          <a:p>
            <a:pPr/>
            <a:r>
              <a:t>基于硬件状态数据的自愈系统（collectd采集数据发送给LogStash）</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4" name="page402image992.png" descr="page402image992.png"/>
          <p:cNvPicPr>
            <a:picLocks noChangeAspect="1"/>
          </p:cNvPicPr>
          <p:nvPr/>
        </p:nvPicPr>
        <p:blipFill>
          <a:blip r:embed="rId2">
            <a:extLst/>
          </a:blip>
          <a:stretch>
            <a:fillRect/>
          </a:stretch>
        </p:blipFill>
        <p:spPr>
          <a:xfrm>
            <a:off x="5874366" y="773171"/>
            <a:ext cx="16065023" cy="12169658"/>
          </a:xfrm>
          <a:prstGeom prst="rect">
            <a:avLst/>
          </a:prstGeom>
          <a:ln w="12700">
            <a:miter lim="400000"/>
          </a:ln>
        </p:spPr>
      </p:pic>
      <p:sp>
        <p:nvSpPr>
          <p:cNvPr id="535" name="文本"/>
          <p:cNvSpPr txBox="1"/>
          <p:nvPr/>
        </p:nvSpPr>
        <p:spPr>
          <a:xfrm>
            <a:off x="5874366" y="1208028"/>
            <a:ext cx="1524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a:solidFill>
                  <a:srgbClr val="000000"/>
                </a:solidFill>
                <a:latin typeface="Times Roman"/>
                <a:ea typeface="Times Roman"/>
                <a:cs typeface="Times Roman"/>
                <a:sym typeface="Times Roman"/>
              </a:defRPr>
            </a:lvl1pPr>
          </a:lstStyle>
          <a:p>
            <a:pPr>
              <a:defRPr>
                <a:effectLst/>
              </a:defRPr>
            </a:pPr>
            <a:r>
              <a:t> </a:t>
            </a:r>
          </a:p>
        </p:txBody>
      </p:sp>
      <p:sp>
        <p:nvSpPr>
          <p:cNvPr id="536" name="参考架构"/>
          <p:cNvSpPr txBox="1"/>
          <p:nvPr/>
        </p:nvSpPr>
        <p:spPr>
          <a:xfrm>
            <a:off x="2017820" y="1579946"/>
            <a:ext cx="2755901"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参考架构</a:t>
            </a:r>
          </a:p>
        </p:txBody>
      </p:sp>
      <p:sp>
        <p:nvSpPr>
          <p:cNvPr id="537" name="用syslog…"/>
          <p:cNvSpPr txBox="1"/>
          <p:nvPr/>
        </p:nvSpPr>
        <p:spPr>
          <a:xfrm>
            <a:off x="1369307" y="9619643"/>
            <a:ext cx="4052927" cy="29212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用syslog</a:t>
            </a:r>
          </a:p>
          <a:p>
            <a:pPr/>
            <a:r>
              <a:t>CollectD服务</a:t>
            </a:r>
          </a:p>
          <a:p>
            <a:pPr/>
            <a:r>
              <a:t>转发日志</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9" name="quote-you-don-t-learn-to-walk-by-following-rules-you-learn-by-doing-and-by-falling-over-richard-branson-23039.jpg" descr="quote-you-don-t-learn-to-walk-by-following-rules-you-learn-by-doing-and-by-falling-over-richard-branson-23039.jpg"/>
          <p:cNvPicPr>
            <a:picLocks noChangeAspect="1"/>
          </p:cNvPicPr>
          <p:nvPr/>
        </p:nvPicPr>
        <p:blipFill>
          <a:blip r:embed="rId2">
            <a:extLst/>
          </a:blip>
          <a:stretch>
            <a:fillRect/>
          </a:stretch>
        </p:blipFill>
        <p:spPr>
          <a:xfrm>
            <a:off x="833369" y="1354705"/>
            <a:ext cx="23036503" cy="10840708"/>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4"/>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4"/>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