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notesSlides/notesSlide1.xml" ContentType="application/vnd.openxmlformats-officedocument.presentationml.notesSlide+xml"/>
  <Override PartName="/ppt/media/image4.jpeg" ContentType="image/jpeg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00A1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13B100"/>
          </a:solidFill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52055"/>
              <a:lumOff val="-12548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64646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Shape 15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5" name="Shape 26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•	培训中心（有时也称为DOJO） - 让人们暂时脱离正常的工作惯例，以便在一段时间内学习新的工具或技术、实践甚至文化，然后再回到正常的工作环境中，目标（希望？）是：他们会坚持使用新的工作方式，甚至可能推广给其他的人。</a:t>
            </a:r>
          </a:p>
          <a:p>
            <a:pPr/>
            <a:r>
              <a:t>•	卓越中心 - 一个所有专业知识都具足，然后为内部各方提供咨询的地方。</a:t>
            </a:r>
          </a:p>
          <a:p>
            <a:pPr/>
            <a:r>
              <a:t>•	止步于概念证明 - 进行概念证明（PoC）项目，通常执行团队可以突破组织规范（通常是官方的规则）的羁绊，从而自由的按照所认为的最好的方式构建。然而，在PoC之后，那些付出就停滞不前了。</a:t>
            </a:r>
          </a:p>
          <a:p>
            <a:pPr/>
            <a:r>
              <a:t>•	用概念证明当模板 - 也是从小规模的概念证明（PoC）项目（如上所述）开始，然后开始使用这个最初的模式在组织中的其它团队进行复制。</a:t>
            </a:r>
          </a:p>
          <a:p>
            <a:pPr/>
            <a:r>
              <a:t>•	用概念证明做种子 - 也是从小规模的概念证明（PoC）开始，然后将PoC知识传播给其他团队。这是通过打散PoC（可以是第一个PoC团队，或是后续/并行的PoC团队）执行团队，并将他们派发到其他团队，去分享他们所学到的知识和实践的方式来完成的。也可以称此为轮岗，那些前PoC团队成员沉浸在其他团队中，发挥着传播新的实践和文化，并兼做导师的职责。他们可能会无限期地留在这个新的群体中，或者只是用足够长的时间来确保，他带来的新的做法是可持续的。</a:t>
            </a:r>
          </a:p>
          <a:p>
            <a:pPr/>
            <a:r>
              <a:t>•	实践社区 - 在组织内培养对工具、语言或方法有共同兴趣的团体，以便在他们的彼此之间、团队之间，以及在组织内部分享他们的知识和专业技能。</a:t>
            </a:r>
          </a:p>
          <a:p>
            <a:pPr/>
            <a:r>
              <a:t>•	大爆炸式 - 组织进行整体一次性的DevOps方法（当然他们要选择对其下的定义）转型，通常采用自上而下的指令。</a:t>
            </a:r>
          </a:p>
          <a:p>
            <a:pPr/>
            <a:r>
              <a:t>•	自下而上或草根方式 - 那些在一线工作的小团队将资源整合在一起，然后在整个组织中，通过非官方的形式分享所取得的成功，并进行推广，而无需任何组织官方的支持或资源。</a:t>
            </a:r>
          </a:p>
          <a:p>
            <a:pPr/>
            <a:r>
              <a:t>•	混搭型 - 组织实施过了上述的若干种方法，通常由于无法得到成功所需的资源和重视，只能是半途而废了。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演示文稿标题"/>
          <p:cNvSpPr txBox="1"/>
          <p:nvPr>
            <p:ph type="title" hasCustomPrompt="1"/>
          </p:nvPr>
        </p:nvSpPr>
        <p:spPr>
          <a:xfrm>
            <a:off x="1270000" y="3289300"/>
            <a:ext cx="21844000" cy="3879454"/>
          </a:xfrm>
          <a:prstGeom prst="rect">
            <a:avLst/>
          </a:prstGeom>
        </p:spPr>
        <p:txBody>
          <a:bodyPr/>
          <a:lstStyle>
            <a:lvl1pPr defTabSz="2438338">
              <a:lnSpc>
                <a:spcPct val="90000"/>
              </a:lnSpc>
              <a:defRPr spc="-348" sz="116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演示文稿标题</a:t>
            </a:r>
          </a:p>
        </p:txBody>
      </p:sp>
      <p:sp>
        <p:nvSpPr>
          <p:cNvPr id="13" name="作者和日期"/>
          <p:cNvSpPr txBox="1"/>
          <p:nvPr>
            <p:ph type="body" sz="quarter" idx="21" hasCustomPrompt="1"/>
          </p:nvPr>
        </p:nvSpPr>
        <p:spPr>
          <a:xfrm>
            <a:off x="1270000" y="12160429"/>
            <a:ext cx="21844000" cy="694056"/>
          </a:xfrm>
          <a:prstGeom prst="rect">
            <a:avLst/>
          </a:prstGeom>
        </p:spPr>
        <p:txBody>
          <a:bodyPr/>
          <a:lstStyle>
            <a:lvl1pPr marL="0" indent="0" algn="ctr" defTabSz="792479">
              <a:spcBef>
                <a:spcPts val="0"/>
              </a:spcBef>
              <a:buClrTx/>
              <a:buSzTx/>
              <a:buNone/>
              <a:defRPr sz="3359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作者和日期</a:t>
            </a:r>
          </a:p>
        </p:txBody>
      </p:sp>
      <p:sp>
        <p:nvSpPr>
          <p:cNvPr id="14" name="正文级别 1…"/>
          <p:cNvSpPr txBox="1"/>
          <p:nvPr>
            <p:ph type="body" sz="quarter" idx="1" hasCustomPrompt="1"/>
          </p:nvPr>
        </p:nvSpPr>
        <p:spPr>
          <a:xfrm>
            <a:off x="1270000" y="6985000"/>
            <a:ext cx="21844000" cy="2512352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演示文稿副标题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5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说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正文级别 1…"/>
          <p:cNvSpPr txBox="1"/>
          <p:nvPr>
            <p:ph type="body" sz="half" idx="1" hasCustomPrompt="1"/>
          </p:nvPr>
        </p:nvSpPr>
        <p:spPr>
          <a:xfrm>
            <a:off x="1270000" y="4927600"/>
            <a:ext cx="21844000" cy="39028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0" indent="45720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indent="91440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indent="137160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indent="182880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说明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2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显著事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正文级别 1…"/>
          <p:cNvSpPr txBox="1"/>
          <p:nvPr>
            <p:ph type="body" sz="half" idx="1" hasCustomPrompt="1"/>
          </p:nvPr>
        </p:nvSpPr>
        <p:spPr>
          <a:xfrm>
            <a:off x="1270000" y="3906096"/>
            <a:ext cx="21844000" cy="4488604"/>
          </a:xfrm>
          <a:prstGeom prst="rect">
            <a:avLst/>
          </a:prstGeom>
        </p:spPr>
        <p:txBody>
          <a:bodyPr anchor="b"/>
          <a:lstStyle>
            <a:lvl1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1pPr>
            <a:lvl2pPr marL="0" indent="4572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2pPr>
            <a:lvl3pPr marL="0" indent="9144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3pPr>
            <a:lvl4pPr marL="0" indent="13716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4pPr>
            <a:lvl5pPr marL="0" indent="18288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事实信息"/>
          <p:cNvSpPr txBox="1"/>
          <p:nvPr>
            <p:ph type="body" sz="quarter" idx="21" hasCustomPrompt="1"/>
          </p:nvPr>
        </p:nvSpPr>
        <p:spPr>
          <a:xfrm>
            <a:off x="1270000" y="85217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44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事实信息</a:t>
            </a:r>
          </a:p>
        </p:txBody>
      </p:sp>
      <p:sp>
        <p:nvSpPr>
          <p:cNvPr id="111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引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属性"/>
          <p:cNvSpPr txBox="1"/>
          <p:nvPr>
            <p:ph type="body" sz="quarter" idx="21" hasCustomPrompt="1"/>
          </p:nvPr>
        </p:nvSpPr>
        <p:spPr>
          <a:xfrm>
            <a:off x="1270000" y="11155086"/>
            <a:ext cx="21844000" cy="832613"/>
          </a:xfrm>
          <a:prstGeom prst="rect">
            <a:avLst/>
          </a:prstGeom>
        </p:spPr>
        <p:txBody>
          <a:bodyPr anchor="ctr"/>
          <a:lstStyle>
            <a:lvl1pPr marL="0" indent="0" algn="ctr" defTabSz="784225">
              <a:spcBef>
                <a:spcPts val="0"/>
              </a:spcBef>
              <a:buClrTx/>
              <a:buSzTx/>
              <a:buNone/>
              <a:defRPr sz="418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属性</a:t>
            </a:r>
          </a:p>
        </p:txBody>
      </p:sp>
      <p:sp>
        <p:nvSpPr>
          <p:cNvPr id="119" name="正文级别 1…"/>
          <p:cNvSpPr txBox="1"/>
          <p:nvPr>
            <p:ph type="body" sz="half" idx="1" hasCustomPrompt="1"/>
          </p:nvPr>
        </p:nvSpPr>
        <p:spPr>
          <a:xfrm>
            <a:off x="1270000" y="5141969"/>
            <a:ext cx="21844000" cy="343019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5pPr>
          </a:lstStyle>
          <a:p>
            <a:pPr/>
            <a:r>
              <a:t>“著名引文”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0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照片 - 3 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988149250_2145x1620.jpg"/>
          <p:cNvSpPr/>
          <p:nvPr>
            <p:ph type="pic" sz="half" idx="21"/>
          </p:nvPr>
        </p:nvSpPr>
        <p:spPr>
          <a:xfrm>
            <a:off x="12192000" y="4813300"/>
            <a:ext cx="12192000" cy="920794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8" name="1169517375_2880x1920.jpg"/>
          <p:cNvSpPr/>
          <p:nvPr>
            <p:ph type="pic" sz="half" idx="22"/>
          </p:nvPr>
        </p:nvSpPr>
        <p:spPr>
          <a:xfrm>
            <a:off x="12192000" y="-628650"/>
            <a:ext cx="12192000" cy="812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9" name="184386109_2439x1626.jpg"/>
          <p:cNvSpPr/>
          <p:nvPr>
            <p:ph type="pic" idx="23"/>
          </p:nvPr>
        </p:nvSpPr>
        <p:spPr>
          <a:xfrm>
            <a:off x="-4203700" y="0"/>
            <a:ext cx="2057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0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1169517375_2880x1920.jpg"/>
          <p:cNvSpPr/>
          <p:nvPr>
            <p:ph type="pic" idx="21"/>
          </p:nvPr>
        </p:nvSpPr>
        <p:spPr>
          <a:xfrm>
            <a:off x="0" y="-1270000"/>
            <a:ext cx="24384000" cy="1625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8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标题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1169517375_2880x1920.jpg"/>
          <p:cNvSpPr/>
          <p:nvPr>
            <p:ph type="pic" idx="21"/>
          </p:nvPr>
        </p:nvSpPr>
        <p:spPr>
          <a:xfrm>
            <a:off x="0" y="-1270000"/>
            <a:ext cx="24384000" cy="1625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3" name="作者和日期"/>
          <p:cNvSpPr txBox="1"/>
          <p:nvPr>
            <p:ph type="body" sz="quarter" idx="22" hasCustomPrompt="1"/>
          </p:nvPr>
        </p:nvSpPr>
        <p:spPr>
          <a:xfrm>
            <a:off x="1270000" y="12166600"/>
            <a:ext cx="21844000" cy="694055"/>
          </a:xfrm>
          <a:prstGeom prst="rect">
            <a:avLst/>
          </a:prstGeom>
        </p:spPr>
        <p:txBody>
          <a:bodyPr/>
          <a:lstStyle>
            <a:lvl1pPr marL="0" indent="0" algn="ctr" defTabSz="792479">
              <a:spcBef>
                <a:spcPts val="0"/>
              </a:spcBef>
              <a:buClrTx/>
              <a:buSzTx/>
              <a:buNone/>
              <a:defRPr sz="3359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作者和日期</a:t>
            </a:r>
          </a:p>
        </p:txBody>
      </p:sp>
      <p:sp>
        <p:nvSpPr>
          <p:cNvPr id="24" name="演示文稿标题"/>
          <p:cNvSpPr txBox="1"/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 defTabSz="2438400">
              <a:lnSpc>
                <a:spcPct val="90000"/>
              </a:lnSpc>
              <a:defRPr spc="-348" sz="11600">
                <a:solidFill>
                  <a:srgbClr val="FFFFFF"/>
                </a:solidFill>
              </a:defRPr>
            </a:lvl1pPr>
          </a:lstStyle>
          <a:p>
            <a:pPr/>
            <a:r>
              <a:t>演示文稿标题</a:t>
            </a:r>
          </a:p>
        </p:txBody>
      </p:sp>
      <p:sp>
        <p:nvSpPr>
          <p:cNvPr id="25" name="正文级别 1…"/>
          <p:cNvSpPr txBox="1"/>
          <p:nvPr>
            <p:ph type="body" sz="quarter" idx="1" hasCustomPrompt="1"/>
          </p:nvPr>
        </p:nvSpPr>
        <p:spPr>
          <a:xfrm>
            <a:off x="1270000" y="6985000"/>
            <a:ext cx="21844000" cy="25146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演示文稿副标题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6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标题与照片（备选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184386109_2439x1626.jpg"/>
          <p:cNvSpPr/>
          <p:nvPr>
            <p:ph type="pic" idx="21"/>
          </p:nvPr>
        </p:nvSpPr>
        <p:spPr>
          <a:xfrm>
            <a:off x="7962900" y="-25400"/>
            <a:ext cx="20650200" cy="13766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4" name="幻灯片标题"/>
          <p:cNvSpPr txBox="1"/>
          <p:nvPr>
            <p:ph type="title" hasCustomPrompt="1"/>
          </p:nvPr>
        </p:nvSpPr>
        <p:spPr>
          <a:xfrm>
            <a:off x="1270000" y="3885108"/>
            <a:ext cx="9652000" cy="3200203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幻灯片标题</a:t>
            </a:r>
          </a:p>
        </p:txBody>
      </p:sp>
      <p:sp>
        <p:nvSpPr>
          <p:cNvPr id="35" name="正文级别 1…"/>
          <p:cNvSpPr txBox="1"/>
          <p:nvPr>
            <p:ph type="body" sz="quarter" idx="1" hasCustomPrompt="1"/>
          </p:nvPr>
        </p:nvSpPr>
        <p:spPr>
          <a:xfrm>
            <a:off x="1270000" y="6845300"/>
            <a:ext cx="9652000" cy="56642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0" indent="457200" algn="ctr" defTabSz="825500">
              <a:spcBef>
                <a:spcPts val="0"/>
              </a:spcBef>
              <a:buClrTx/>
              <a:buSzTx/>
              <a:buNone/>
              <a:defRPr sz="5400"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indent="914400" algn="ctr" defTabSz="825500">
              <a:spcBef>
                <a:spcPts val="0"/>
              </a:spcBef>
              <a:buClrTx/>
              <a:buSzTx/>
              <a:buNone/>
              <a:defRPr sz="5400"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indent="1371600" algn="ctr" defTabSz="825500">
              <a:spcBef>
                <a:spcPts val="0"/>
              </a:spcBef>
              <a:buClrTx/>
              <a:buSzTx/>
              <a:buNone/>
              <a:defRPr sz="5400"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indent="1828800" algn="ctr" defTabSz="825500">
              <a:spcBef>
                <a:spcPts val="0"/>
              </a:spcBef>
              <a:buClrTx/>
              <a:buSzTx/>
              <a:buNone/>
              <a:defRPr sz="5400"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幻灯片副标题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pic>
        <p:nvPicPr>
          <p:cNvPr id="36" name="DevOpsCoach-logo.png" descr="DevOpsCoach-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3599" y="-149499"/>
            <a:ext cx="2039660" cy="2025056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幻灯片标题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幻灯片标题</a:t>
            </a:r>
          </a:p>
        </p:txBody>
      </p:sp>
      <p:sp>
        <p:nvSpPr>
          <p:cNvPr id="45" name="幻灯片副标题"/>
          <p:cNvSpPr txBox="1"/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784225">
              <a:spcBef>
                <a:spcPts val="0"/>
              </a:spcBef>
              <a:buClrTx/>
              <a:buSzTx/>
              <a:buNone/>
              <a:defRPr sz="513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幻灯片副标题</a:t>
            </a:r>
          </a:p>
        </p:txBody>
      </p:sp>
      <p:sp>
        <p:nvSpPr>
          <p:cNvPr id="46" name="正文级别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幻灯片项目符号文本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7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正文级别 1…"/>
          <p:cNvSpPr txBox="1"/>
          <p:nvPr>
            <p:ph type="body" idx="1" hasCustomPrompt="1"/>
          </p:nvPr>
        </p:nvSpPr>
        <p:spPr>
          <a:xfrm>
            <a:off x="1270000" y="4269316"/>
            <a:ext cx="21844000" cy="8432801"/>
          </a:xfrm>
          <a:prstGeom prst="rect">
            <a:avLst/>
          </a:prstGeom>
        </p:spPr>
        <p:txBody>
          <a:bodyPr numCol="2" spcCol="1092200"/>
          <a:lstStyle/>
          <a:p>
            <a:pPr/>
            <a:r>
              <a:t>幻灯片项目符号文本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5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标题、项目符号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988149250_2145x1620.jpg"/>
          <p:cNvSpPr/>
          <p:nvPr>
            <p:ph type="pic" idx="21"/>
          </p:nvPr>
        </p:nvSpPr>
        <p:spPr>
          <a:xfrm>
            <a:off x="10185400" y="0"/>
            <a:ext cx="18161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幻灯片标题"/>
          <p:cNvSpPr txBox="1"/>
          <p:nvPr>
            <p:ph type="title" hasCustomPrompt="1"/>
          </p:nvPr>
        </p:nvSpPr>
        <p:spPr>
          <a:xfrm>
            <a:off x="1270000" y="838200"/>
            <a:ext cx="9652000" cy="1549400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幻灯片标题</a:t>
            </a:r>
          </a:p>
        </p:txBody>
      </p:sp>
      <p:sp>
        <p:nvSpPr>
          <p:cNvPr id="64" name="正文级别 1…"/>
          <p:cNvSpPr txBox="1"/>
          <p:nvPr>
            <p:ph type="body" sz="half" idx="1" hasCustomPrompt="1"/>
          </p:nvPr>
        </p:nvSpPr>
        <p:spPr>
          <a:xfrm>
            <a:off x="1270000" y="4267200"/>
            <a:ext cx="9652000" cy="8432800"/>
          </a:xfrm>
          <a:prstGeom prst="rect">
            <a:avLst/>
          </a:prstGeom>
        </p:spPr>
        <p:txBody>
          <a:bodyPr/>
          <a:lstStyle/>
          <a:p>
            <a:pPr/>
            <a:r>
              <a:t>幻灯片项目符号文本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5" name="幻灯片副标题"/>
          <p:cNvSpPr txBox="1"/>
          <p:nvPr>
            <p:ph type="body" sz="quarter" idx="22" hasCustomPrompt="1"/>
          </p:nvPr>
        </p:nvSpPr>
        <p:spPr>
          <a:xfrm>
            <a:off x="1270000" y="2133600"/>
            <a:ext cx="9652000" cy="1016000"/>
          </a:xfrm>
          <a:prstGeom prst="rect">
            <a:avLst/>
          </a:prstGeom>
        </p:spPr>
        <p:txBody>
          <a:bodyPr/>
          <a:lstStyle>
            <a:lvl1pPr marL="0" indent="0" algn="ctr" defTabSz="784225">
              <a:spcBef>
                <a:spcPts val="0"/>
              </a:spcBef>
              <a:buClrTx/>
              <a:buSzTx/>
              <a:buNone/>
              <a:defRPr sz="513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幻灯片副标题</a:t>
            </a:r>
          </a:p>
        </p:txBody>
      </p:sp>
      <p:pic>
        <p:nvPicPr>
          <p:cNvPr id="66" name="DevOpsCoach-logo.png" descr="DevOpsCoach-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3599" y="-149499"/>
            <a:ext cx="2039660" cy="2025056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章节标题"/>
          <p:cNvSpPr txBox="1"/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pc="-348" sz="116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章节标题</a:t>
            </a:r>
          </a:p>
        </p:txBody>
      </p:sp>
      <p:sp>
        <p:nvSpPr>
          <p:cNvPr id="75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幻灯片标题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幻灯片标题</a:t>
            </a:r>
          </a:p>
        </p:txBody>
      </p:sp>
      <p:sp>
        <p:nvSpPr>
          <p:cNvPr id="83" name="幻灯片副标题"/>
          <p:cNvSpPr txBox="1"/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784225">
              <a:spcBef>
                <a:spcPts val="0"/>
              </a:spcBef>
              <a:buClrTx/>
              <a:buSzTx/>
              <a:buNone/>
              <a:defRPr sz="513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幻灯片副标题</a:t>
            </a:r>
          </a:p>
        </p:txBody>
      </p:sp>
      <p:sp>
        <p:nvSpPr>
          <p:cNvPr id="84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议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议程标题"/>
          <p:cNvSpPr txBox="1"/>
          <p:nvPr>
            <p:ph type="title" hasCustomPrompt="1"/>
          </p:nvPr>
        </p:nvSpPr>
        <p:spPr>
          <a:xfrm>
            <a:off x="1270000" y="812800"/>
            <a:ext cx="21844000" cy="1562100"/>
          </a:xfrm>
          <a:prstGeom prst="rect">
            <a:avLst/>
          </a:prstGeom>
        </p:spPr>
        <p:txBody>
          <a:bodyPr/>
          <a:lstStyle/>
          <a:p>
            <a:pPr/>
            <a:r>
              <a:t>议程标题</a:t>
            </a:r>
          </a:p>
        </p:txBody>
      </p:sp>
      <p:sp>
        <p:nvSpPr>
          <p:cNvPr id="92" name="议程副标题"/>
          <p:cNvSpPr txBox="1"/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784225">
              <a:spcBef>
                <a:spcPts val="0"/>
              </a:spcBef>
              <a:buClrTx/>
              <a:buSzTx/>
              <a:buNone/>
              <a:defRPr sz="513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议程副标题</a:t>
            </a:r>
          </a:p>
        </p:txBody>
      </p:sp>
      <p:sp>
        <p:nvSpPr>
          <p:cNvPr id="93" name="正文级别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buClrTx/>
              <a:buSzTx/>
              <a:buNone/>
              <a:defRPr spc="-55" sz="5500"/>
            </a:lvl1pPr>
            <a:lvl2pPr marL="0" indent="457200" defTabSz="825500">
              <a:buClrTx/>
              <a:buSzTx/>
              <a:buNone/>
              <a:defRPr spc="-55" sz="5500"/>
            </a:lvl2pPr>
            <a:lvl3pPr marL="0" indent="914400" defTabSz="825500">
              <a:buClrTx/>
              <a:buSzTx/>
              <a:buNone/>
              <a:defRPr spc="-55" sz="5500"/>
            </a:lvl3pPr>
            <a:lvl4pPr marL="0" indent="1371600" defTabSz="825500">
              <a:buClrTx/>
              <a:buSzTx/>
              <a:buNone/>
              <a:defRPr spc="-55" sz="5500"/>
            </a:lvl4pPr>
            <a:lvl5pPr marL="0" indent="1828800" defTabSz="825500">
              <a:buClrTx/>
              <a:buSzTx/>
              <a:buNone/>
              <a:defRPr spc="-55" sz="5500"/>
            </a:lvl5pPr>
          </a:lstStyle>
          <a:p>
            <a:pPr/>
            <a:r>
              <a:t>议程主题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4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标题"/>
          <p:cNvSpPr txBox="1"/>
          <p:nvPr>
            <p:ph type="title" hasCustomPrompt="1"/>
          </p:nvPr>
        </p:nvSpPr>
        <p:spPr>
          <a:xfrm>
            <a:off x="1270000" y="8128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幻灯片标题</a:t>
            </a:r>
          </a:p>
        </p:txBody>
      </p:sp>
      <p:sp>
        <p:nvSpPr>
          <p:cNvPr id="3" name="正文级别 1…"/>
          <p:cNvSpPr txBox="1"/>
          <p:nvPr>
            <p:ph type="body" idx="1" hasCustomPrompt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幻灯片项目符号文本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pic>
        <p:nvPicPr>
          <p:cNvPr id="4" name="DevOpsCoach-logo.png" descr="DevOpsCoach-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425068" y="-190255"/>
            <a:ext cx="2039660" cy="202505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幻灯片编号"/>
          <p:cNvSpPr txBox="1"/>
          <p:nvPr>
            <p:ph type="sldNum" sz="quarter" idx="2"/>
          </p:nvPr>
        </p:nvSpPr>
        <p:spPr>
          <a:xfrm>
            <a:off x="11966448" y="13065506"/>
            <a:ext cx="438405" cy="482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1pPr>
      <a:lvl2pPr marL="0" marR="0" indent="4572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2pPr>
      <a:lvl3pPr marL="0" marR="0" indent="9144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3pPr>
      <a:lvl4pPr marL="0" marR="0" indent="13716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4pPr>
      <a:lvl5pPr marL="0" marR="0" indent="18288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5pPr>
      <a:lvl6pPr marL="0" marR="0" indent="22860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6pPr>
      <a:lvl7pPr marL="0" marR="0" indent="27432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7pPr>
      <a:lvl8pPr marL="0" marR="0" indent="32004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8pPr>
      <a:lvl9pPr marL="0" marR="0" indent="36576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9pPr>
    </p:titleStyle>
    <p:bodyStyle>
      <a:lvl1pPr marL="558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1pPr>
      <a:lvl2pPr marL="1117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2pPr>
      <a:lvl3pPr marL="1676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3pPr>
      <a:lvl4pPr marL="2235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4pPr>
      <a:lvl5pPr marL="27940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5pPr>
      <a:lvl6pPr marL="3352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6pPr>
      <a:lvl7pPr marL="3911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7pPr>
      <a:lvl8pPr marL="4470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8pPr>
      <a:lvl9pPr marL="5029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t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hyperlink" Target="http://maritnliu.cn" TargetMode="External"/><Relationship Id="rId4" Type="http://schemas.openxmlformats.org/officeDocument/2006/relationships/image" Target="../media/image2.jpeg"/><Relationship Id="rId5" Type="http://schemas.openxmlformats.org/officeDocument/2006/relationships/image" Target="../media/image1.tif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tif"/><Relationship Id="rId3" Type="http://schemas.openxmlformats.org/officeDocument/2006/relationships/image" Target="../media/image13.tif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tif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tif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tif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DevOps 能力建设和组织转型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DevOps 能力建设和组织转型</a:t>
            </a:r>
          </a:p>
        </p:txBody>
      </p:sp>
      <p:sp>
        <p:nvSpPr>
          <p:cNvPr id="155" name="刘征 - 2021 年 3 月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784225">
              <a:defRPr sz="3325"/>
            </a:lvl1pPr>
          </a:lstStyle>
          <a:p>
            <a:pPr/>
            <a:r>
              <a:t>刘征 - 2021 年 3 月</a:t>
            </a:r>
          </a:p>
        </p:txBody>
      </p:sp>
      <p:sp>
        <p:nvSpPr>
          <p:cNvPr id="156" name="软件工程持续渐进的精进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软件工程持续渐进的精进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截屏2021-03-09 下午1.24.21.png" descr="截屏2021-03-09 下午1.24.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336" y="0"/>
            <a:ext cx="23427328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0066" y="3371021"/>
            <a:ext cx="21234401" cy="9118601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软件交付和运维效能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08990">
              <a:defRPr spc="-246" sz="8232"/>
            </a:lvl1pPr>
          </a:lstStyle>
          <a:p>
            <a:pPr/>
            <a:r>
              <a:t>软件交付和运维效能</a:t>
            </a:r>
          </a:p>
        </p:txBody>
      </p:sp>
      <p:sp>
        <p:nvSpPr>
          <p:cNvPr id="203" name="software delivery and operational (SDO) performance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808990">
              <a:defRPr sz="5292"/>
            </a:lvl1pPr>
          </a:lstStyle>
          <a:p>
            <a:pPr/>
            <a:r>
              <a:t>software delivery and operational (SDO) performance</a:t>
            </a:r>
          </a:p>
        </p:txBody>
      </p:sp>
      <p:sp>
        <p:nvSpPr>
          <p:cNvPr id="204" name="四大指标"/>
          <p:cNvSpPr/>
          <p:nvPr/>
        </p:nvSpPr>
        <p:spPr>
          <a:xfrm>
            <a:off x="7999606" y="11366630"/>
            <a:ext cx="4019955" cy="10849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457200">
              <a:defRPr sz="5000">
                <a:solidFill>
                  <a:srgbClr val="5E5E5E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四大指标</a:t>
            </a:r>
          </a:p>
        </p:txBody>
      </p:sp>
      <p:sp>
        <p:nvSpPr>
          <p:cNvPr id="205" name="软件开发"/>
          <p:cNvSpPr/>
          <p:nvPr/>
        </p:nvSpPr>
        <p:spPr>
          <a:xfrm>
            <a:off x="1484979" y="6202560"/>
            <a:ext cx="5594771" cy="10849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457200">
              <a:defRPr sz="5000">
                <a:solidFill>
                  <a:srgbClr val="5E5E5E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软件开发</a:t>
            </a:r>
          </a:p>
        </p:txBody>
      </p:sp>
      <p:sp>
        <p:nvSpPr>
          <p:cNvPr id="206" name="软件部署"/>
          <p:cNvSpPr/>
          <p:nvPr/>
        </p:nvSpPr>
        <p:spPr>
          <a:xfrm>
            <a:off x="8719881" y="6202560"/>
            <a:ext cx="5594771" cy="10849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457200">
              <a:defRPr sz="5000">
                <a:solidFill>
                  <a:srgbClr val="5E5E5E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软件部署</a:t>
            </a:r>
          </a:p>
        </p:txBody>
      </p:sp>
      <p:sp>
        <p:nvSpPr>
          <p:cNvPr id="207" name="软件运维"/>
          <p:cNvSpPr/>
          <p:nvPr/>
        </p:nvSpPr>
        <p:spPr>
          <a:xfrm>
            <a:off x="15596181" y="6202560"/>
            <a:ext cx="5594771" cy="10849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457200">
              <a:defRPr sz="5000">
                <a:solidFill>
                  <a:srgbClr val="5E5E5E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软件运维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DevOps 的产出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92479">
              <a:defRPr spc="-241" sz="8064"/>
            </a:lvl1pPr>
          </a:lstStyle>
          <a:p>
            <a:pPr/>
            <a:r>
              <a:t>DevOps 的产出</a:t>
            </a:r>
          </a:p>
        </p:txBody>
      </p:sp>
      <p:sp>
        <p:nvSpPr>
          <p:cNvPr id="210" name="互为因果和制约关系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互为因果和制约关系</a:t>
            </a:r>
          </a:p>
        </p:txBody>
      </p:sp>
      <p:sp>
        <p:nvSpPr>
          <p:cNvPr id="211" name="酒店"/>
          <p:cNvSpPr/>
          <p:nvPr/>
        </p:nvSpPr>
        <p:spPr>
          <a:xfrm>
            <a:off x="19430660" y="4952970"/>
            <a:ext cx="1138744" cy="13784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45" y="0"/>
                </a:moveTo>
                <a:lnTo>
                  <a:pt x="3845" y="21600"/>
                </a:lnTo>
                <a:lnTo>
                  <a:pt x="9622" y="21600"/>
                </a:lnTo>
                <a:lnTo>
                  <a:pt x="9622" y="17888"/>
                </a:lnTo>
                <a:lnTo>
                  <a:pt x="11892" y="17888"/>
                </a:lnTo>
                <a:lnTo>
                  <a:pt x="11892" y="21600"/>
                </a:lnTo>
                <a:lnTo>
                  <a:pt x="13548" y="21600"/>
                </a:lnTo>
                <a:lnTo>
                  <a:pt x="13548" y="17888"/>
                </a:lnTo>
                <a:lnTo>
                  <a:pt x="15817" y="17888"/>
                </a:lnTo>
                <a:lnTo>
                  <a:pt x="15817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3845" y="0"/>
                </a:lnTo>
                <a:close/>
                <a:moveTo>
                  <a:pt x="0" y="1697"/>
                </a:moveTo>
                <a:lnTo>
                  <a:pt x="0" y="11543"/>
                </a:lnTo>
                <a:lnTo>
                  <a:pt x="2976" y="11543"/>
                </a:lnTo>
                <a:lnTo>
                  <a:pt x="2976" y="1697"/>
                </a:lnTo>
                <a:lnTo>
                  <a:pt x="0" y="1697"/>
                </a:lnTo>
                <a:close/>
                <a:moveTo>
                  <a:pt x="5704" y="1707"/>
                </a:moveTo>
                <a:lnTo>
                  <a:pt x="7975" y="1707"/>
                </a:lnTo>
                <a:lnTo>
                  <a:pt x="7975" y="3582"/>
                </a:lnTo>
                <a:lnTo>
                  <a:pt x="5704" y="3582"/>
                </a:lnTo>
                <a:lnTo>
                  <a:pt x="5704" y="1707"/>
                </a:lnTo>
                <a:close/>
                <a:moveTo>
                  <a:pt x="9622" y="1707"/>
                </a:moveTo>
                <a:lnTo>
                  <a:pt x="11892" y="1707"/>
                </a:lnTo>
                <a:lnTo>
                  <a:pt x="11892" y="3582"/>
                </a:lnTo>
                <a:lnTo>
                  <a:pt x="9622" y="3582"/>
                </a:lnTo>
                <a:lnTo>
                  <a:pt x="9622" y="1707"/>
                </a:lnTo>
                <a:close/>
                <a:moveTo>
                  <a:pt x="13548" y="1707"/>
                </a:moveTo>
                <a:lnTo>
                  <a:pt x="15817" y="1707"/>
                </a:lnTo>
                <a:lnTo>
                  <a:pt x="15817" y="3582"/>
                </a:lnTo>
                <a:lnTo>
                  <a:pt x="13548" y="3582"/>
                </a:lnTo>
                <a:lnTo>
                  <a:pt x="13548" y="1707"/>
                </a:lnTo>
                <a:close/>
                <a:moveTo>
                  <a:pt x="17473" y="1707"/>
                </a:moveTo>
                <a:lnTo>
                  <a:pt x="19742" y="1707"/>
                </a:lnTo>
                <a:lnTo>
                  <a:pt x="19742" y="3582"/>
                </a:lnTo>
                <a:lnTo>
                  <a:pt x="17473" y="3582"/>
                </a:lnTo>
                <a:lnTo>
                  <a:pt x="17473" y="1707"/>
                </a:lnTo>
                <a:close/>
                <a:moveTo>
                  <a:pt x="1490" y="2307"/>
                </a:moveTo>
                <a:lnTo>
                  <a:pt x="1727" y="2906"/>
                </a:lnTo>
                <a:lnTo>
                  <a:pt x="2486" y="2906"/>
                </a:lnTo>
                <a:lnTo>
                  <a:pt x="1871" y="3275"/>
                </a:lnTo>
                <a:lnTo>
                  <a:pt x="2106" y="3874"/>
                </a:lnTo>
                <a:lnTo>
                  <a:pt x="1490" y="3508"/>
                </a:lnTo>
                <a:lnTo>
                  <a:pt x="877" y="3874"/>
                </a:lnTo>
                <a:lnTo>
                  <a:pt x="1112" y="3275"/>
                </a:lnTo>
                <a:lnTo>
                  <a:pt x="497" y="2906"/>
                </a:lnTo>
                <a:lnTo>
                  <a:pt x="1255" y="2906"/>
                </a:lnTo>
                <a:lnTo>
                  <a:pt x="1490" y="2307"/>
                </a:lnTo>
                <a:close/>
                <a:moveTo>
                  <a:pt x="1490" y="4528"/>
                </a:moveTo>
                <a:lnTo>
                  <a:pt x="1727" y="5129"/>
                </a:lnTo>
                <a:lnTo>
                  <a:pt x="2486" y="5129"/>
                </a:lnTo>
                <a:lnTo>
                  <a:pt x="1871" y="5495"/>
                </a:lnTo>
                <a:lnTo>
                  <a:pt x="2106" y="6095"/>
                </a:lnTo>
                <a:lnTo>
                  <a:pt x="1490" y="5728"/>
                </a:lnTo>
                <a:lnTo>
                  <a:pt x="877" y="6095"/>
                </a:lnTo>
                <a:lnTo>
                  <a:pt x="1112" y="5495"/>
                </a:lnTo>
                <a:lnTo>
                  <a:pt x="497" y="5129"/>
                </a:lnTo>
                <a:lnTo>
                  <a:pt x="1255" y="5129"/>
                </a:lnTo>
                <a:lnTo>
                  <a:pt x="1490" y="4528"/>
                </a:lnTo>
                <a:close/>
                <a:moveTo>
                  <a:pt x="5704" y="4987"/>
                </a:moveTo>
                <a:lnTo>
                  <a:pt x="7975" y="4987"/>
                </a:lnTo>
                <a:lnTo>
                  <a:pt x="7975" y="6863"/>
                </a:lnTo>
                <a:lnTo>
                  <a:pt x="5704" y="6863"/>
                </a:lnTo>
                <a:lnTo>
                  <a:pt x="5704" y="4987"/>
                </a:lnTo>
                <a:close/>
                <a:moveTo>
                  <a:pt x="9622" y="4987"/>
                </a:moveTo>
                <a:lnTo>
                  <a:pt x="11892" y="4987"/>
                </a:lnTo>
                <a:lnTo>
                  <a:pt x="11892" y="6863"/>
                </a:lnTo>
                <a:lnTo>
                  <a:pt x="9622" y="6863"/>
                </a:lnTo>
                <a:lnTo>
                  <a:pt x="9622" y="4987"/>
                </a:lnTo>
                <a:close/>
                <a:moveTo>
                  <a:pt x="13548" y="4987"/>
                </a:moveTo>
                <a:lnTo>
                  <a:pt x="15817" y="4987"/>
                </a:lnTo>
                <a:lnTo>
                  <a:pt x="15817" y="6863"/>
                </a:lnTo>
                <a:lnTo>
                  <a:pt x="13548" y="6863"/>
                </a:lnTo>
                <a:lnTo>
                  <a:pt x="13548" y="4987"/>
                </a:lnTo>
                <a:close/>
                <a:moveTo>
                  <a:pt x="17473" y="4987"/>
                </a:moveTo>
                <a:lnTo>
                  <a:pt x="19742" y="4987"/>
                </a:lnTo>
                <a:lnTo>
                  <a:pt x="19742" y="6863"/>
                </a:lnTo>
                <a:lnTo>
                  <a:pt x="17473" y="6863"/>
                </a:lnTo>
                <a:lnTo>
                  <a:pt x="17473" y="4987"/>
                </a:lnTo>
                <a:close/>
                <a:moveTo>
                  <a:pt x="1490" y="6939"/>
                </a:moveTo>
                <a:lnTo>
                  <a:pt x="1727" y="7539"/>
                </a:lnTo>
                <a:lnTo>
                  <a:pt x="2486" y="7539"/>
                </a:lnTo>
                <a:lnTo>
                  <a:pt x="1871" y="7905"/>
                </a:lnTo>
                <a:lnTo>
                  <a:pt x="2106" y="8507"/>
                </a:lnTo>
                <a:lnTo>
                  <a:pt x="1490" y="8138"/>
                </a:lnTo>
                <a:lnTo>
                  <a:pt x="877" y="8507"/>
                </a:lnTo>
                <a:lnTo>
                  <a:pt x="1112" y="7905"/>
                </a:lnTo>
                <a:lnTo>
                  <a:pt x="497" y="7539"/>
                </a:lnTo>
                <a:lnTo>
                  <a:pt x="1255" y="7539"/>
                </a:lnTo>
                <a:lnTo>
                  <a:pt x="1490" y="6939"/>
                </a:lnTo>
                <a:close/>
                <a:moveTo>
                  <a:pt x="5704" y="8274"/>
                </a:moveTo>
                <a:lnTo>
                  <a:pt x="7975" y="8274"/>
                </a:lnTo>
                <a:lnTo>
                  <a:pt x="7975" y="10148"/>
                </a:lnTo>
                <a:lnTo>
                  <a:pt x="5704" y="10148"/>
                </a:lnTo>
                <a:lnTo>
                  <a:pt x="5704" y="8274"/>
                </a:lnTo>
                <a:close/>
                <a:moveTo>
                  <a:pt x="9622" y="8274"/>
                </a:moveTo>
                <a:lnTo>
                  <a:pt x="11892" y="8274"/>
                </a:lnTo>
                <a:lnTo>
                  <a:pt x="11892" y="10148"/>
                </a:lnTo>
                <a:lnTo>
                  <a:pt x="9622" y="10148"/>
                </a:lnTo>
                <a:lnTo>
                  <a:pt x="9622" y="8274"/>
                </a:lnTo>
                <a:close/>
                <a:moveTo>
                  <a:pt x="13548" y="8274"/>
                </a:moveTo>
                <a:lnTo>
                  <a:pt x="15817" y="8274"/>
                </a:lnTo>
                <a:lnTo>
                  <a:pt x="15817" y="10148"/>
                </a:lnTo>
                <a:lnTo>
                  <a:pt x="13548" y="10148"/>
                </a:lnTo>
                <a:lnTo>
                  <a:pt x="13548" y="8274"/>
                </a:lnTo>
                <a:close/>
                <a:moveTo>
                  <a:pt x="17473" y="8274"/>
                </a:moveTo>
                <a:lnTo>
                  <a:pt x="19742" y="8274"/>
                </a:lnTo>
                <a:lnTo>
                  <a:pt x="19742" y="10148"/>
                </a:lnTo>
                <a:lnTo>
                  <a:pt x="17473" y="10148"/>
                </a:lnTo>
                <a:lnTo>
                  <a:pt x="17473" y="8274"/>
                </a:lnTo>
                <a:close/>
                <a:moveTo>
                  <a:pt x="1490" y="9224"/>
                </a:moveTo>
                <a:lnTo>
                  <a:pt x="1727" y="9824"/>
                </a:lnTo>
                <a:lnTo>
                  <a:pt x="2486" y="9824"/>
                </a:lnTo>
                <a:lnTo>
                  <a:pt x="1871" y="10192"/>
                </a:lnTo>
                <a:lnTo>
                  <a:pt x="2106" y="10792"/>
                </a:lnTo>
                <a:lnTo>
                  <a:pt x="1490" y="10425"/>
                </a:lnTo>
                <a:lnTo>
                  <a:pt x="877" y="10792"/>
                </a:lnTo>
                <a:lnTo>
                  <a:pt x="1112" y="10192"/>
                </a:lnTo>
                <a:lnTo>
                  <a:pt x="497" y="9824"/>
                </a:lnTo>
                <a:lnTo>
                  <a:pt x="1255" y="9824"/>
                </a:lnTo>
                <a:lnTo>
                  <a:pt x="1490" y="9224"/>
                </a:lnTo>
                <a:close/>
                <a:moveTo>
                  <a:pt x="5704" y="11553"/>
                </a:moveTo>
                <a:lnTo>
                  <a:pt x="7975" y="11553"/>
                </a:lnTo>
                <a:lnTo>
                  <a:pt x="7975" y="13429"/>
                </a:lnTo>
                <a:lnTo>
                  <a:pt x="5704" y="13429"/>
                </a:lnTo>
                <a:lnTo>
                  <a:pt x="5704" y="11553"/>
                </a:lnTo>
                <a:close/>
                <a:moveTo>
                  <a:pt x="9622" y="11553"/>
                </a:moveTo>
                <a:lnTo>
                  <a:pt x="11892" y="11553"/>
                </a:lnTo>
                <a:lnTo>
                  <a:pt x="11892" y="13429"/>
                </a:lnTo>
                <a:lnTo>
                  <a:pt x="9622" y="13429"/>
                </a:lnTo>
                <a:lnTo>
                  <a:pt x="9622" y="11553"/>
                </a:lnTo>
                <a:close/>
                <a:moveTo>
                  <a:pt x="13548" y="11553"/>
                </a:moveTo>
                <a:lnTo>
                  <a:pt x="15817" y="11553"/>
                </a:lnTo>
                <a:lnTo>
                  <a:pt x="15817" y="13429"/>
                </a:lnTo>
                <a:lnTo>
                  <a:pt x="13548" y="13429"/>
                </a:lnTo>
                <a:lnTo>
                  <a:pt x="13548" y="11553"/>
                </a:lnTo>
                <a:close/>
                <a:moveTo>
                  <a:pt x="17473" y="11553"/>
                </a:moveTo>
                <a:lnTo>
                  <a:pt x="19742" y="11553"/>
                </a:lnTo>
                <a:lnTo>
                  <a:pt x="19742" y="13429"/>
                </a:lnTo>
                <a:lnTo>
                  <a:pt x="17473" y="13429"/>
                </a:lnTo>
                <a:lnTo>
                  <a:pt x="17473" y="11553"/>
                </a:lnTo>
                <a:close/>
                <a:moveTo>
                  <a:pt x="5704" y="14840"/>
                </a:moveTo>
                <a:lnTo>
                  <a:pt x="7975" y="14840"/>
                </a:lnTo>
                <a:lnTo>
                  <a:pt x="7975" y="16714"/>
                </a:lnTo>
                <a:lnTo>
                  <a:pt x="5704" y="16714"/>
                </a:lnTo>
                <a:lnTo>
                  <a:pt x="5704" y="14840"/>
                </a:lnTo>
                <a:close/>
                <a:moveTo>
                  <a:pt x="9622" y="14840"/>
                </a:moveTo>
                <a:lnTo>
                  <a:pt x="11892" y="14840"/>
                </a:lnTo>
                <a:lnTo>
                  <a:pt x="11892" y="16714"/>
                </a:lnTo>
                <a:lnTo>
                  <a:pt x="9622" y="16714"/>
                </a:lnTo>
                <a:lnTo>
                  <a:pt x="9622" y="14840"/>
                </a:lnTo>
                <a:close/>
                <a:moveTo>
                  <a:pt x="13548" y="14840"/>
                </a:moveTo>
                <a:lnTo>
                  <a:pt x="15817" y="14840"/>
                </a:lnTo>
                <a:lnTo>
                  <a:pt x="15817" y="16714"/>
                </a:lnTo>
                <a:lnTo>
                  <a:pt x="13548" y="16714"/>
                </a:lnTo>
                <a:lnTo>
                  <a:pt x="13548" y="14840"/>
                </a:lnTo>
                <a:close/>
                <a:moveTo>
                  <a:pt x="17473" y="14840"/>
                </a:moveTo>
                <a:lnTo>
                  <a:pt x="19742" y="14840"/>
                </a:lnTo>
                <a:lnTo>
                  <a:pt x="19742" y="16714"/>
                </a:lnTo>
                <a:lnTo>
                  <a:pt x="17473" y="16714"/>
                </a:lnTo>
                <a:lnTo>
                  <a:pt x="17473" y="14840"/>
                </a:lnTo>
                <a:close/>
              </a:path>
            </a:pathLst>
          </a:custGeom>
          <a:solidFill>
            <a:schemeClr val="accent5">
              <a:hueOff val="106044"/>
              <a:satOff val="10158"/>
              <a:lumOff val="16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3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</a:p>
        </p:txBody>
      </p:sp>
      <p:sp>
        <p:nvSpPr>
          <p:cNvPr id="212" name="组织业绩"/>
          <p:cNvSpPr txBox="1"/>
          <p:nvPr/>
        </p:nvSpPr>
        <p:spPr>
          <a:xfrm>
            <a:off x="18902481" y="6313248"/>
            <a:ext cx="2146301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5"/>
                </a:solidFill>
              </a:defRPr>
            </a:lvl1pPr>
          </a:lstStyle>
          <a:p>
            <a:pPr/>
            <a:r>
              <a:t>组织业绩</a:t>
            </a:r>
          </a:p>
        </p:txBody>
      </p:sp>
      <p:sp>
        <p:nvSpPr>
          <p:cNvPr id="213" name="箭头 5"/>
          <p:cNvSpPr/>
          <p:nvPr/>
        </p:nvSpPr>
        <p:spPr>
          <a:xfrm>
            <a:off x="14615231" y="8679593"/>
            <a:ext cx="1253785" cy="1285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713" fill="norm" stroke="1" extrusionOk="0">
                <a:moveTo>
                  <a:pt x="10529" y="0"/>
                </a:moveTo>
                <a:lnTo>
                  <a:pt x="10529" y="2252"/>
                </a:lnTo>
                <a:cubicBezTo>
                  <a:pt x="6127" y="2290"/>
                  <a:pt x="2426" y="5063"/>
                  <a:pt x="1275" y="8842"/>
                </a:cubicBezTo>
                <a:lnTo>
                  <a:pt x="4596" y="10276"/>
                </a:lnTo>
                <a:cubicBezTo>
                  <a:pt x="5122" y="7645"/>
                  <a:pt x="7572" y="5648"/>
                  <a:pt x="10529" y="5607"/>
                </a:cubicBezTo>
                <a:lnTo>
                  <a:pt x="10529" y="7662"/>
                </a:lnTo>
                <a:lnTo>
                  <a:pt x="16091" y="3831"/>
                </a:lnTo>
                <a:lnTo>
                  <a:pt x="10529" y="0"/>
                </a:lnTo>
                <a:close/>
                <a:moveTo>
                  <a:pt x="17685" y="4997"/>
                </a:moveTo>
                <a:lnTo>
                  <a:pt x="14789" y="7046"/>
                </a:lnTo>
                <a:cubicBezTo>
                  <a:pt x="16783" y="8706"/>
                  <a:pt x="17443" y="11456"/>
                  <a:pt x="16235" y="13805"/>
                </a:cubicBezTo>
                <a:lnTo>
                  <a:pt x="14269" y="12888"/>
                </a:lnTo>
                <a:lnTo>
                  <a:pt x="15451" y="19251"/>
                </a:lnTo>
                <a:lnTo>
                  <a:pt x="21600" y="16307"/>
                </a:lnTo>
                <a:lnTo>
                  <a:pt x="19446" y="15303"/>
                </a:lnTo>
                <a:cubicBezTo>
                  <a:pt x="21285" y="11775"/>
                  <a:pt x="20457" y="7668"/>
                  <a:pt x="17685" y="4997"/>
                </a:cubicBezTo>
                <a:close/>
                <a:moveTo>
                  <a:pt x="972" y="10677"/>
                </a:moveTo>
                <a:lnTo>
                  <a:pt x="0" y="17074"/>
                </a:lnTo>
                <a:lnTo>
                  <a:pt x="2120" y="16006"/>
                </a:lnTo>
                <a:cubicBezTo>
                  <a:pt x="4403" y="19887"/>
                  <a:pt x="9288" y="21600"/>
                  <a:pt x="13647" y="20265"/>
                </a:cubicBezTo>
                <a:lnTo>
                  <a:pt x="12998" y="16913"/>
                </a:lnTo>
                <a:cubicBezTo>
                  <a:pt x="10149" y="18031"/>
                  <a:pt x="6810" y="16983"/>
                  <a:pt x="5281" y="14416"/>
                </a:cubicBezTo>
                <a:lnTo>
                  <a:pt x="7215" y="13443"/>
                </a:lnTo>
                <a:lnTo>
                  <a:pt x="972" y="10677"/>
                </a:lnTo>
                <a:close/>
              </a:path>
            </a:pathLst>
          </a:custGeom>
          <a:solidFill>
            <a:schemeClr val="accent3">
              <a:hueOff val="552055"/>
              <a:lumOff val="-1254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3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</a:p>
        </p:txBody>
      </p:sp>
      <p:sp>
        <p:nvSpPr>
          <p:cNvPr id="214" name="软件交付和运维效能…"/>
          <p:cNvSpPr txBox="1"/>
          <p:nvPr/>
        </p:nvSpPr>
        <p:spPr>
          <a:xfrm>
            <a:off x="12874572" y="10069068"/>
            <a:ext cx="4686301" cy="151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>
                <a:solidFill>
                  <a:schemeClr val="accent3">
                    <a:hueOff val="552055"/>
                    <a:lumOff val="-12548"/>
                  </a:schemeClr>
                </a:solidFill>
              </a:defRPr>
            </a:pPr>
            <a:r>
              <a:t>软件交付和运维效能</a:t>
            </a:r>
          </a:p>
          <a:p>
            <a:pPr>
              <a:defRPr sz="4000">
                <a:solidFill>
                  <a:schemeClr val="accent3">
                    <a:hueOff val="552055"/>
                    <a:lumOff val="-12548"/>
                  </a:schemeClr>
                </a:solidFill>
              </a:defRPr>
            </a:pPr>
            <a:r>
              <a:t>SDO</a:t>
            </a:r>
          </a:p>
        </p:txBody>
      </p:sp>
      <p:sp>
        <p:nvSpPr>
          <p:cNvPr id="215" name="地图"/>
          <p:cNvSpPr/>
          <p:nvPr/>
        </p:nvSpPr>
        <p:spPr>
          <a:xfrm>
            <a:off x="11250694" y="4219165"/>
            <a:ext cx="1319766" cy="1215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4081"/>
                </a:lnTo>
                <a:cubicBezTo>
                  <a:pt x="81" y="14081"/>
                  <a:pt x="167" y="14116"/>
                  <a:pt x="226" y="14181"/>
                </a:cubicBezTo>
                <a:cubicBezTo>
                  <a:pt x="286" y="14245"/>
                  <a:pt x="319" y="14334"/>
                  <a:pt x="319" y="14428"/>
                </a:cubicBezTo>
                <a:cubicBezTo>
                  <a:pt x="319" y="14522"/>
                  <a:pt x="286" y="14609"/>
                  <a:pt x="226" y="14674"/>
                </a:cubicBezTo>
                <a:cubicBezTo>
                  <a:pt x="167" y="14738"/>
                  <a:pt x="87" y="14773"/>
                  <a:pt x="0" y="14773"/>
                </a:cubicBezTo>
                <a:lnTo>
                  <a:pt x="0" y="19100"/>
                </a:lnTo>
                <a:lnTo>
                  <a:pt x="4921" y="21600"/>
                </a:lnTo>
                <a:lnTo>
                  <a:pt x="4921" y="17268"/>
                </a:lnTo>
                <a:cubicBezTo>
                  <a:pt x="4840" y="17268"/>
                  <a:pt x="4754" y="17233"/>
                  <a:pt x="4695" y="17168"/>
                </a:cubicBezTo>
                <a:cubicBezTo>
                  <a:pt x="4635" y="17104"/>
                  <a:pt x="4602" y="17017"/>
                  <a:pt x="4602" y="16923"/>
                </a:cubicBezTo>
                <a:cubicBezTo>
                  <a:pt x="4602" y="16835"/>
                  <a:pt x="4635" y="16740"/>
                  <a:pt x="4695" y="16675"/>
                </a:cubicBezTo>
                <a:cubicBezTo>
                  <a:pt x="4754" y="16611"/>
                  <a:pt x="4835" y="16576"/>
                  <a:pt x="4921" y="16576"/>
                </a:cubicBezTo>
                <a:lnTo>
                  <a:pt x="4921" y="2500"/>
                </a:lnTo>
                <a:lnTo>
                  <a:pt x="0" y="0"/>
                </a:lnTo>
                <a:close/>
                <a:moveTo>
                  <a:pt x="11124" y="0"/>
                </a:moveTo>
                <a:lnTo>
                  <a:pt x="11124" y="7161"/>
                </a:lnTo>
                <a:cubicBezTo>
                  <a:pt x="11205" y="7161"/>
                  <a:pt x="11292" y="7195"/>
                  <a:pt x="11352" y="7260"/>
                </a:cubicBezTo>
                <a:cubicBezTo>
                  <a:pt x="11411" y="7324"/>
                  <a:pt x="11443" y="7414"/>
                  <a:pt x="11443" y="7508"/>
                </a:cubicBezTo>
                <a:cubicBezTo>
                  <a:pt x="11443" y="7596"/>
                  <a:pt x="11411" y="7689"/>
                  <a:pt x="11352" y="7753"/>
                </a:cubicBezTo>
                <a:cubicBezTo>
                  <a:pt x="11292" y="7818"/>
                  <a:pt x="11210" y="7854"/>
                  <a:pt x="11124" y="7854"/>
                </a:cubicBezTo>
                <a:lnTo>
                  <a:pt x="11124" y="19100"/>
                </a:lnTo>
                <a:lnTo>
                  <a:pt x="16045" y="21600"/>
                </a:lnTo>
                <a:lnTo>
                  <a:pt x="16045" y="13183"/>
                </a:lnTo>
                <a:cubicBezTo>
                  <a:pt x="15958" y="13183"/>
                  <a:pt x="15878" y="13148"/>
                  <a:pt x="15818" y="13084"/>
                </a:cubicBezTo>
                <a:cubicBezTo>
                  <a:pt x="15759" y="13019"/>
                  <a:pt x="15727" y="12930"/>
                  <a:pt x="15727" y="12836"/>
                </a:cubicBezTo>
                <a:cubicBezTo>
                  <a:pt x="15727" y="12742"/>
                  <a:pt x="15759" y="12655"/>
                  <a:pt x="15818" y="12590"/>
                </a:cubicBezTo>
                <a:cubicBezTo>
                  <a:pt x="15878" y="12526"/>
                  <a:pt x="15958" y="12491"/>
                  <a:pt x="16045" y="12491"/>
                </a:cubicBezTo>
                <a:lnTo>
                  <a:pt x="16045" y="2500"/>
                </a:lnTo>
                <a:lnTo>
                  <a:pt x="11124" y="0"/>
                </a:lnTo>
                <a:close/>
                <a:moveTo>
                  <a:pt x="21600" y="0"/>
                </a:moveTo>
                <a:lnTo>
                  <a:pt x="16679" y="2500"/>
                </a:lnTo>
                <a:lnTo>
                  <a:pt x="16679" y="12491"/>
                </a:lnTo>
                <a:cubicBezTo>
                  <a:pt x="16760" y="12491"/>
                  <a:pt x="16846" y="12526"/>
                  <a:pt x="16905" y="12590"/>
                </a:cubicBezTo>
                <a:cubicBezTo>
                  <a:pt x="16965" y="12655"/>
                  <a:pt x="16998" y="12742"/>
                  <a:pt x="16998" y="12836"/>
                </a:cubicBezTo>
                <a:cubicBezTo>
                  <a:pt x="16998" y="12930"/>
                  <a:pt x="16965" y="13019"/>
                  <a:pt x="16905" y="13084"/>
                </a:cubicBezTo>
                <a:cubicBezTo>
                  <a:pt x="16846" y="13148"/>
                  <a:pt x="16765" y="13183"/>
                  <a:pt x="16679" y="13183"/>
                </a:cubicBezTo>
                <a:lnTo>
                  <a:pt x="16679" y="21600"/>
                </a:lnTo>
                <a:lnTo>
                  <a:pt x="21600" y="19100"/>
                </a:lnTo>
                <a:lnTo>
                  <a:pt x="21600" y="0"/>
                </a:lnTo>
                <a:close/>
                <a:moveTo>
                  <a:pt x="10487" y="6"/>
                </a:moveTo>
                <a:lnTo>
                  <a:pt x="5565" y="2506"/>
                </a:lnTo>
                <a:lnTo>
                  <a:pt x="5565" y="16582"/>
                </a:lnTo>
                <a:cubicBezTo>
                  <a:pt x="5646" y="16582"/>
                  <a:pt x="5732" y="16616"/>
                  <a:pt x="5792" y="16681"/>
                </a:cubicBezTo>
                <a:cubicBezTo>
                  <a:pt x="5851" y="16745"/>
                  <a:pt x="5885" y="16834"/>
                  <a:pt x="5885" y="16928"/>
                </a:cubicBezTo>
                <a:cubicBezTo>
                  <a:pt x="5885" y="17022"/>
                  <a:pt x="5851" y="17109"/>
                  <a:pt x="5792" y="17174"/>
                </a:cubicBezTo>
                <a:cubicBezTo>
                  <a:pt x="5732" y="17239"/>
                  <a:pt x="5652" y="17275"/>
                  <a:pt x="5565" y="17275"/>
                </a:cubicBezTo>
                <a:lnTo>
                  <a:pt x="5565" y="21600"/>
                </a:lnTo>
                <a:lnTo>
                  <a:pt x="10487" y="19100"/>
                </a:lnTo>
                <a:lnTo>
                  <a:pt x="10487" y="7854"/>
                </a:lnTo>
                <a:cubicBezTo>
                  <a:pt x="10405" y="7854"/>
                  <a:pt x="10318" y="7818"/>
                  <a:pt x="10258" y="7753"/>
                </a:cubicBezTo>
                <a:cubicBezTo>
                  <a:pt x="10199" y="7689"/>
                  <a:pt x="10167" y="7601"/>
                  <a:pt x="10167" y="7508"/>
                </a:cubicBezTo>
                <a:cubicBezTo>
                  <a:pt x="10167" y="7414"/>
                  <a:pt x="10199" y="7324"/>
                  <a:pt x="10258" y="7260"/>
                </a:cubicBezTo>
                <a:cubicBezTo>
                  <a:pt x="10318" y="7195"/>
                  <a:pt x="10400" y="7161"/>
                  <a:pt x="10487" y="7161"/>
                </a:cubicBezTo>
                <a:lnTo>
                  <a:pt x="10487" y="6"/>
                </a:lnTo>
                <a:close/>
                <a:moveTo>
                  <a:pt x="20010" y="4589"/>
                </a:moveTo>
                <a:lnTo>
                  <a:pt x="20691" y="5037"/>
                </a:lnTo>
                <a:lnTo>
                  <a:pt x="19853" y="6310"/>
                </a:lnTo>
                <a:lnTo>
                  <a:pt x="20691" y="6856"/>
                </a:lnTo>
                <a:lnTo>
                  <a:pt x="20010" y="7895"/>
                </a:lnTo>
                <a:lnTo>
                  <a:pt x="19171" y="7342"/>
                </a:lnTo>
                <a:lnTo>
                  <a:pt x="18333" y="8617"/>
                </a:lnTo>
                <a:lnTo>
                  <a:pt x="17652" y="8170"/>
                </a:lnTo>
                <a:lnTo>
                  <a:pt x="18490" y="6897"/>
                </a:lnTo>
                <a:lnTo>
                  <a:pt x="17652" y="6345"/>
                </a:lnTo>
                <a:lnTo>
                  <a:pt x="18333" y="5312"/>
                </a:lnTo>
                <a:lnTo>
                  <a:pt x="19171" y="5864"/>
                </a:lnTo>
                <a:lnTo>
                  <a:pt x="20010" y="4589"/>
                </a:lnTo>
                <a:close/>
                <a:moveTo>
                  <a:pt x="9653" y="7579"/>
                </a:moveTo>
                <a:cubicBezTo>
                  <a:pt x="9778" y="7574"/>
                  <a:pt x="9898" y="7650"/>
                  <a:pt x="9951" y="7777"/>
                </a:cubicBezTo>
                <a:cubicBezTo>
                  <a:pt x="10026" y="7947"/>
                  <a:pt x="9956" y="8154"/>
                  <a:pt x="9799" y="8236"/>
                </a:cubicBezTo>
                <a:cubicBezTo>
                  <a:pt x="9755" y="8259"/>
                  <a:pt x="9707" y="8271"/>
                  <a:pt x="9663" y="8271"/>
                </a:cubicBezTo>
                <a:cubicBezTo>
                  <a:pt x="9544" y="8271"/>
                  <a:pt x="9432" y="8194"/>
                  <a:pt x="9378" y="8071"/>
                </a:cubicBezTo>
                <a:cubicBezTo>
                  <a:pt x="9302" y="7900"/>
                  <a:pt x="9371" y="7688"/>
                  <a:pt x="9528" y="7612"/>
                </a:cubicBezTo>
                <a:cubicBezTo>
                  <a:pt x="9569" y="7592"/>
                  <a:pt x="9612" y="7581"/>
                  <a:pt x="9653" y="7579"/>
                </a:cubicBezTo>
                <a:close/>
                <a:moveTo>
                  <a:pt x="11955" y="7579"/>
                </a:moveTo>
                <a:cubicBezTo>
                  <a:pt x="11996" y="7581"/>
                  <a:pt x="12038" y="7592"/>
                  <a:pt x="12077" y="7612"/>
                </a:cubicBezTo>
                <a:cubicBezTo>
                  <a:pt x="12234" y="7688"/>
                  <a:pt x="12303" y="7895"/>
                  <a:pt x="12227" y="8071"/>
                </a:cubicBezTo>
                <a:cubicBezTo>
                  <a:pt x="12173" y="8194"/>
                  <a:pt x="12061" y="8271"/>
                  <a:pt x="11942" y="8271"/>
                </a:cubicBezTo>
                <a:cubicBezTo>
                  <a:pt x="11898" y="8271"/>
                  <a:pt x="11850" y="8259"/>
                  <a:pt x="11806" y="8236"/>
                </a:cubicBezTo>
                <a:cubicBezTo>
                  <a:pt x="11644" y="8154"/>
                  <a:pt x="11579" y="7947"/>
                  <a:pt x="11654" y="7777"/>
                </a:cubicBezTo>
                <a:cubicBezTo>
                  <a:pt x="11711" y="7645"/>
                  <a:pt x="11832" y="7572"/>
                  <a:pt x="11955" y="7579"/>
                </a:cubicBezTo>
                <a:close/>
                <a:moveTo>
                  <a:pt x="8832" y="7997"/>
                </a:moveTo>
                <a:cubicBezTo>
                  <a:pt x="8957" y="7992"/>
                  <a:pt x="9077" y="8066"/>
                  <a:pt x="9129" y="8194"/>
                </a:cubicBezTo>
                <a:cubicBezTo>
                  <a:pt x="9205" y="8364"/>
                  <a:pt x="9140" y="8570"/>
                  <a:pt x="8977" y="8652"/>
                </a:cubicBezTo>
                <a:cubicBezTo>
                  <a:pt x="8934" y="8676"/>
                  <a:pt x="8885" y="8687"/>
                  <a:pt x="8842" y="8687"/>
                </a:cubicBezTo>
                <a:cubicBezTo>
                  <a:pt x="8723" y="8687"/>
                  <a:pt x="8609" y="8610"/>
                  <a:pt x="8555" y="8487"/>
                </a:cubicBezTo>
                <a:cubicBezTo>
                  <a:pt x="8479" y="8311"/>
                  <a:pt x="8550" y="8107"/>
                  <a:pt x="8707" y="8030"/>
                </a:cubicBezTo>
                <a:cubicBezTo>
                  <a:pt x="8747" y="8010"/>
                  <a:pt x="8790" y="7999"/>
                  <a:pt x="8832" y="7997"/>
                </a:cubicBezTo>
                <a:close/>
                <a:moveTo>
                  <a:pt x="12776" y="7997"/>
                </a:moveTo>
                <a:cubicBezTo>
                  <a:pt x="12817" y="7999"/>
                  <a:pt x="12859" y="8010"/>
                  <a:pt x="12898" y="8030"/>
                </a:cubicBezTo>
                <a:cubicBezTo>
                  <a:pt x="13055" y="8107"/>
                  <a:pt x="13126" y="8311"/>
                  <a:pt x="13050" y="8487"/>
                </a:cubicBezTo>
                <a:cubicBezTo>
                  <a:pt x="12996" y="8610"/>
                  <a:pt x="12882" y="8687"/>
                  <a:pt x="12763" y="8687"/>
                </a:cubicBezTo>
                <a:cubicBezTo>
                  <a:pt x="12720" y="8687"/>
                  <a:pt x="12671" y="8676"/>
                  <a:pt x="12628" y="8652"/>
                </a:cubicBezTo>
                <a:cubicBezTo>
                  <a:pt x="12471" y="8570"/>
                  <a:pt x="12400" y="8364"/>
                  <a:pt x="12476" y="8194"/>
                </a:cubicBezTo>
                <a:cubicBezTo>
                  <a:pt x="12532" y="8066"/>
                  <a:pt x="12654" y="7992"/>
                  <a:pt x="12776" y="7997"/>
                </a:cubicBezTo>
                <a:close/>
                <a:moveTo>
                  <a:pt x="8021" y="8404"/>
                </a:moveTo>
                <a:cubicBezTo>
                  <a:pt x="8107" y="8404"/>
                  <a:pt x="8188" y="8441"/>
                  <a:pt x="8247" y="8505"/>
                </a:cubicBezTo>
                <a:cubicBezTo>
                  <a:pt x="8307" y="8570"/>
                  <a:pt x="8338" y="8657"/>
                  <a:pt x="8339" y="8751"/>
                </a:cubicBezTo>
                <a:cubicBezTo>
                  <a:pt x="8339" y="8845"/>
                  <a:pt x="8307" y="8934"/>
                  <a:pt x="8247" y="8999"/>
                </a:cubicBezTo>
                <a:cubicBezTo>
                  <a:pt x="8188" y="9063"/>
                  <a:pt x="8107" y="9098"/>
                  <a:pt x="8021" y="9098"/>
                </a:cubicBezTo>
                <a:cubicBezTo>
                  <a:pt x="7934" y="9098"/>
                  <a:pt x="7852" y="9063"/>
                  <a:pt x="7793" y="8999"/>
                </a:cubicBezTo>
                <a:cubicBezTo>
                  <a:pt x="7733" y="8934"/>
                  <a:pt x="7701" y="8845"/>
                  <a:pt x="7701" y="8751"/>
                </a:cubicBezTo>
                <a:cubicBezTo>
                  <a:pt x="7701" y="8657"/>
                  <a:pt x="7733" y="8570"/>
                  <a:pt x="7793" y="8505"/>
                </a:cubicBezTo>
                <a:cubicBezTo>
                  <a:pt x="7852" y="8441"/>
                  <a:pt x="7934" y="8404"/>
                  <a:pt x="8021" y="8404"/>
                </a:cubicBezTo>
                <a:close/>
                <a:moveTo>
                  <a:pt x="13579" y="8404"/>
                </a:moveTo>
                <a:cubicBezTo>
                  <a:pt x="13660" y="8404"/>
                  <a:pt x="13748" y="8441"/>
                  <a:pt x="13807" y="8505"/>
                </a:cubicBezTo>
                <a:cubicBezTo>
                  <a:pt x="13867" y="8570"/>
                  <a:pt x="13899" y="8657"/>
                  <a:pt x="13899" y="8751"/>
                </a:cubicBezTo>
                <a:cubicBezTo>
                  <a:pt x="13899" y="8845"/>
                  <a:pt x="13867" y="8934"/>
                  <a:pt x="13807" y="8999"/>
                </a:cubicBezTo>
                <a:cubicBezTo>
                  <a:pt x="13748" y="9063"/>
                  <a:pt x="13666" y="9098"/>
                  <a:pt x="13579" y="9098"/>
                </a:cubicBezTo>
                <a:cubicBezTo>
                  <a:pt x="13493" y="9098"/>
                  <a:pt x="13412" y="9063"/>
                  <a:pt x="13353" y="8999"/>
                </a:cubicBezTo>
                <a:cubicBezTo>
                  <a:pt x="13293" y="8934"/>
                  <a:pt x="13260" y="8845"/>
                  <a:pt x="13260" y="8751"/>
                </a:cubicBezTo>
                <a:cubicBezTo>
                  <a:pt x="13260" y="8657"/>
                  <a:pt x="13293" y="8570"/>
                  <a:pt x="13353" y="8505"/>
                </a:cubicBezTo>
                <a:cubicBezTo>
                  <a:pt x="13412" y="8441"/>
                  <a:pt x="13493" y="8404"/>
                  <a:pt x="13579" y="8404"/>
                </a:cubicBezTo>
                <a:close/>
                <a:moveTo>
                  <a:pt x="19139" y="8404"/>
                </a:moveTo>
                <a:cubicBezTo>
                  <a:pt x="19226" y="8404"/>
                  <a:pt x="19306" y="8441"/>
                  <a:pt x="19366" y="8505"/>
                </a:cubicBezTo>
                <a:cubicBezTo>
                  <a:pt x="19425" y="8570"/>
                  <a:pt x="19459" y="8657"/>
                  <a:pt x="19459" y="8751"/>
                </a:cubicBezTo>
                <a:cubicBezTo>
                  <a:pt x="19459" y="8845"/>
                  <a:pt x="19425" y="8934"/>
                  <a:pt x="19366" y="8999"/>
                </a:cubicBezTo>
                <a:cubicBezTo>
                  <a:pt x="19306" y="9063"/>
                  <a:pt x="19226" y="9098"/>
                  <a:pt x="19139" y="9098"/>
                </a:cubicBezTo>
                <a:cubicBezTo>
                  <a:pt x="19053" y="9098"/>
                  <a:pt x="18971" y="9063"/>
                  <a:pt x="18911" y="8999"/>
                </a:cubicBezTo>
                <a:cubicBezTo>
                  <a:pt x="18852" y="8934"/>
                  <a:pt x="18820" y="8845"/>
                  <a:pt x="18820" y="8751"/>
                </a:cubicBezTo>
                <a:cubicBezTo>
                  <a:pt x="18820" y="8657"/>
                  <a:pt x="18852" y="8570"/>
                  <a:pt x="18911" y="8505"/>
                </a:cubicBezTo>
                <a:cubicBezTo>
                  <a:pt x="18971" y="8441"/>
                  <a:pt x="19053" y="8404"/>
                  <a:pt x="19139" y="8404"/>
                </a:cubicBezTo>
                <a:close/>
                <a:moveTo>
                  <a:pt x="13584" y="9351"/>
                </a:moveTo>
                <a:cubicBezTo>
                  <a:pt x="13763" y="9351"/>
                  <a:pt x="13904" y="9502"/>
                  <a:pt x="13904" y="9696"/>
                </a:cubicBezTo>
                <a:cubicBezTo>
                  <a:pt x="13898" y="9889"/>
                  <a:pt x="13757" y="10042"/>
                  <a:pt x="13584" y="10042"/>
                </a:cubicBezTo>
                <a:cubicBezTo>
                  <a:pt x="13411" y="10042"/>
                  <a:pt x="13267" y="9889"/>
                  <a:pt x="13267" y="9696"/>
                </a:cubicBezTo>
                <a:cubicBezTo>
                  <a:pt x="13267" y="9502"/>
                  <a:pt x="13406" y="9351"/>
                  <a:pt x="13584" y="9351"/>
                </a:cubicBezTo>
                <a:close/>
                <a:moveTo>
                  <a:pt x="19144" y="9351"/>
                </a:moveTo>
                <a:cubicBezTo>
                  <a:pt x="19323" y="9351"/>
                  <a:pt x="19464" y="9502"/>
                  <a:pt x="19464" y="9696"/>
                </a:cubicBezTo>
                <a:cubicBezTo>
                  <a:pt x="19458" y="9889"/>
                  <a:pt x="19317" y="10042"/>
                  <a:pt x="19144" y="10042"/>
                </a:cubicBezTo>
                <a:cubicBezTo>
                  <a:pt x="18971" y="10042"/>
                  <a:pt x="18825" y="9889"/>
                  <a:pt x="18825" y="9696"/>
                </a:cubicBezTo>
                <a:cubicBezTo>
                  <a:pt x="18825" y="9502"/>
                  <a:pt x="18966" y="9351"/>
                  <a:pt x="19144" y="9351"/>
                </a:cubicBezTo>
                <a:close/>
                <a:moveTo>
                  <a:pt x="8021" y="9562"/>
                </a:moveTo>
                <a:cubicBezTo>
                  <a:pt x="8194" y="9562"/>
                  <a:pt x="8338" y="9715"/>
                  <a:pt x="8339" y="9909"/>
                </a:cubicBezTo>
                <a:cubicBezTo>
                  <a:pt x="8339" y="10102"/>
                  <a:pt x="8199" y="10253"/>
                  <a:pt x="8021" y="10253"/>
                </a:cubicBezTo>
                <a:cubicBezTo>
                  <a:pt x="7842" y="10253"/>
                  <a:pt x="7701" y="10102"/>
                  <a:pt x="7701" y="9909"/>
                </a:cubicBezTo>
                <a:cubicBezTo>
                  <a:pt x="7701" y="9721"/>
                  <a:pt x="7842" y="9562"/>
                  <a:pt x="8021" y="9562"/>
                </a:cubicBezTo>
                <a:close/>
                <a:moveTo>
                  <a:pt x="13584" y="10296"/>
                </a:moveTo>
                <a:cubicBezTo>
                  <a:pt x="13763" y="10296"/>
                  <a:pt x="13904" y="10449"/>
                  <a:pt x="13904" y="10642"/>
                </a:cubicBezTo>
                <a:cubicBezTo>
                  <a:pt x="13898" y="10836"/>
                  <a:pt x="13757" y="10987"/>
                  <a:pt x="13584" y="10987"/>
                </a:cubicBezTo>
                <a:cubicBezTo>
                  <a:pt x="13411" y="10987"/>
                  <a:pt x="13267" y="10836"/>
                  <a:pt x="13267" y="10642"/>
                </a:cubicBezTo>
                <a:cubicBezTo>
                  <a:pt x="13267" y="10454"/>
                  <a:pt x="13406" y="10296"/>
                  <a:pt x="13584" y="10296"/>
                </a:cubicBezTo>
                <a:close/>
                <a:moveTo>
                  <a:pt x="19144" y="10296"/>
                </a:moveTo>
                <a:cubicBezTo>
                  <a:pt x="19323" y="10296"/>
                  <a:pt x="19464" y="10449"/>
                  <a:pt x="19464" y="10642"/>
                </a:cubicBezTo>
                <a:cubicBezTo>
                  <a:pt x="19458" y="10836"/>
                  <a:pt x="19317" y="10987"/>
                  <a:pt x="19144" y="10987"/>
                </a:cubicBezTo>
                <a:cubicBezTo>
                  <a:pt x="18971" y="10987"/>
                  <a:pt x="18825" y="10836"/>
                  <a:pt x="18825" y="10642"/>
                </a:cubicBezTo>
                <a:cubicBezTo>
                  <a:pt x="18825" y="10454"/>
                  <a:pt x="18966" y="10296"/>
                  <a:pt x="19144" y="10296"/>
                </a:cubicBezTo>
                <a:close/>
                <a:moveTo>
                  <a:pt x="8021" y="10717"/>
                </a:moveTo>
                <a:cubicBezTo>
                  <a:pt x="8194" y="10717"/>
                  <a:pt x="8338" y="10870"/>
                  <a:pt x="8339" y="11064"/>
                </a:cubicBezTo>
                <a:cubicBezTo>
                  <a:pt x="8339" y="11252"/>
                  <a:pt x="8199" y="11411"/>
                  <a:pt x="8021" y="11411"/>
                </a:cubicBezTo>
                <a:cubicBezTo>
                  <a:pt x="7842" y="11411"/>
                  <a:pt x="7701" y="11258"/>
                  <a:pt x="7701" y="11064"/>
                </a:cubicBezTo>
                <a:cubicBezTo>
                  <a:pt x="7701" y="10876"/>
                  <a:pt x="7842" y="10717"/>
                  <a:pt x="8021" y="10717"/>
                </a:cubicBezTo>
                <a:close/>
                <a:moveTo>
                  <a:pt x="13579" y="11240"/>
                </a:moveTo>
                <a:cubicBezTo>
                  <a:pt x="13660" y="11240"/>
                  <a:pt x="13748" y="11275"/>
                  <a:pt x="13807" y="11339"/>
                </a:cubicBezTo>
                <a:cubicBezTo>
                  <a:pt x="13867" y="11404"/>
                  <a:pt x="13899" y="11493"/>
                  <a:pt x="13899" y="11587"/>
                </a:cubicBezTo>
                <a:cubicBezTo>
                  <a:pt x="13899" y="11681"/>
                  <a:pt x="13867" y="11768"/>
                  <a:pt x="13807" y="11833"/>
                </a:cubicBezTo>
                <a:cubicBezTo>
                  <a:pt x="13748" y="11897"/>
                  <a:pt x="13666" y="11934"/>
                  <a:pt x="13579" y="11934"/>
                </a:cubicBezTo>
                <a:cubicBezTo>
                  <a:pt x="13493" y="11934"/>
                  <a:pt x="13412" y="11897"/>
                  <a:pt x="13353" y="11833"/>
                </a:cubicBezTo>
                <a:cubicBezTo>
                  <a:pt x="13293" y="11768"/>
                  <a:pt x="13260" y="11681"/>
                  <a:pt x="13260" y="11587"/>
                </a:cubicBezTo>
                <a:cubicBezTo>
                  <a:pt x="13260" y="11493"/>
                  <a:pt x="13293" y="11404"/>
                  <a:pt x="13353" y="11339"/>
                </a:cubicBezTo>
                <a:cubicBezTo>
                  <a:pt x="13412" y="11275"/>
                  <a:pt x="13493" y="11240"/>
                  <a:pt x="13579" y="11240"/>
                </a:cubicBezTo>
                <a:close/>
                <a:moveTo>
                  <a:pt x="19139" y="11240"/>
                </a:moveTo>
                <a:cubicBezTo>
                  <a:pt x="19226" y="11240"/>
                  <a:pt x="19306" y="11275"/>
                  <a:pt x="19366" y="11339"/>
                </a:cubicBezTo>
                <a:cubicBezTo>
                  <a:pt x="19425" y="11404"/>
                  <a:pt x="19459" y="11493"/>
                  <a:pt x="19459" y="11587"/>
                </a:cubicBezTo>
                <a:cubicBezTo>
                  <a:pt x="19459" y="11681"/>
                  <a:pt x="19425" y="11768"/>
                  <a:pt x="19366" y="11833"/>
                </a:cubicBezTo>
                <a:cubicBezTo>
                  <a:pt x="19306" y="11897"/>
                  <a:pt x="19226" y="11934"/>
                  <a:pt x="19139" y="11934"/>
                </a:cubicBezTo>
                <a:cubicBezTo>
                  <a:pt x="19053" y="11934"/>
                  <a:pt x="18971" y="11897"/>
                  <a:pt x="18911" y="11833"/>
                </a:cubicBezTo>
                <a:cubicBezTo>
                  <a:pt x="18852" y="11768"/>
                  <a:pt x="18820" y="11681"/>
                  <a:pt x="18820" y="11587"/>
                </a:cubicBezTo>
                <a:cubicBezTo>
                  <a:pt x="18820" y="11493"/>
                  <a:pt x="18852" y="11404"/>
                  <a:pt x="18911" y="11339"/>
                </a:cubicBezTo>
                <a:cubicBezTo>
                  <a:pt x="18971" y="11275"/>
                  <a:pt x="19053" y="11240"/>
                  <a:pt x="19139" y="11240"/>
                </a:cubicBezTo>
                <a:close/>
                <a:moveTo>
                  <a:pt x="14421" y="11666"/>
                </a:moveTo>
                <a:cubicBezTo>
                  <a:pt x="14462" y="11668"/>
                  <a:pt x="14503" y="11678"/>
                  <a:pt x="14543" y="11699"/>
                </a:cubicBezTo>
                <a:cubicBezTo>
                  <a:pt x="14699" y="11775"/>
                  <a:pt x="14763" y="11979"/>
                  <a:pt x="14693" y="12156"/>
                </a:cubicBezTo>
                <a:cubicBezTo>
                  <a:pt x="14639" y="12279"/>
                  <a:pt x="14526" y="12355"/>
                  <a:pt x="14407" y="12355"/>
                </a:cubicBezTo>
                <a:cubicBezTo>
                  <a:pt x="14364" y="12355"/>
                  <a:pt x="14315" y="12344"/>
                  <a:pt x="14272" y="12321"/>
                </a:cubicBezTo>
                <a:cubicBezTo>
                  <a:pt x="14115" y="12238"/>
                  <a:pt x="14044" y="12032"/>
                  <a:pt x="14120" y="11862"/>
                </a:cubicBezTo>
                <a:cubicBezTo>
                  <a:pt x="14177" y="11734"/>
                  <a:pt x="14298" y="11661"/>
                  <a:pt x="14421" y="11666"/>
                </a:cubicBezTo>
                <a:close/>
                <a:moveTo>
                  <a:pt x="18311" y="11666"/>
                </a:moveTo>
                <a:cubicBezTo>
                  <a:pt x="18436" y="11661"/>
                  <a:pt x="18556" y="11734"/>
                  <a:pt x="18609" y="11862"/>
                </a:cubicBezTo>
                <a:cubicBezTo>
                  <a:pt x="18684" y="12032"/>
                  <a:pt x="18615" y="12238"/>
                  <a:pt x="18458" y="12321"/>
                </a:cubicBezTo>
                <a:cubicBezTo>
                  <a:pt x="18415" y="12344"/>
                  <a:pt x="18366" y="12355"/>
                  <a:pt x="18323" y="12355"/>
                </a:cubicBezTo>
                <a:cubicBezTo>
                  <a:pt x="18204" y="12355"/>
                  <a:pt x="18090" y="12285"/>
                  <a:pt x="18036" y="12156"/>
                </a:cubicBezTo>
                <a:cubicBezTo>
                  <a:pt x="17960" y="11979"/>
                  <a:pt x="18031" y="11775"/>
                  <a:pt x="18188" y="11699"/>
                </a:cubicBezTo>
                <a:cubicBezTo>
                  <a:pt x="18228" y="11678"/>
                  <a:pt x="18270" y="11668"/>
                  <a:pt x="18311" y="11666"/>
                </a:cubicBezTo>
                <a:close/>
                <a:moveTo>
                  <a:pt x="8021" y="11868"/>
                </a:moveTo>
                <a:cubicBezTo>
                  <a:pt x="8194" y="11868"/>
                  <a:pt x="8338" y="12021"/>
                  <a:pt x="8339" y="12214"/>
                </a:cubicBezTo>
                <a:cubicBezTo>
                  <a:pt x="8339" y="12408"/>
                  <a:pt x="8199" y="12561"/>
                  <a:pt x="8021" y="12561"/>
                </a:cubicBezTo>
                <a:cubicBezTo>
                  <a:pt x="7842" y="12561"/>
                  <a:pt x="7701" y="12408"/>
                  <a:pt x="7701" y="12214"/>
                </a:cubicBezTo>
                <a:cubicBezTo>
                  <a:pt x="7701" y="12021"/>
                  <a:pt x="7842" y="11868"/>
                  <a:pt x="8021" y="11868"/>
                </a:cubicBezTo>
                <a:close/>
                <a:moveTo>
                  <a:pt x="17490" y="12077"/>
                </a:moveTo>
                <a:cubicBezTo>
                  <a:pt x="17615" y="12071"/>
                  <a:pt x="17735" y="12145"/>
                  <a:pt x="17787" y="12273"/>
                </a:cubicBezTo>
                <a:cubicBezTo>
                  <a:pt x="17863" y="12449"/>
                  <a:pt x="17797" y="12655"/>
                  <a:pt x="17635" y="12737"/>
                </a:cubicBezTo>
                <a:cubicBezTo>
                  <a:pt x="17592" y="12760"/>
                  <a:pt x="17543" y="12766"/>
                  <a:pt x="17500" y="12766"/>
                </a:cubicBezTo>
                <a:cubicBezTo>
                  <a:pt x="17381" y="12766"/>
                  <a:pt x="17269" y="12696"/>
                  <a:pt x="17214" y="12566"/>
                </a:cubicBezTo>
                <a:cubicBezTo>
                  <a:pt x="17139" y="12390"/>
                  <a:pt x="17208" y="12186"/>
                  <a:pt x="17365" y="12110"/>
                </a:cubicBezTo>
                <a:cubicBezTo>
                  <a:pt x="17405" y="12089"/>
                  <a:pt x="17448" y="12078"/>
                  <a:pt x="17490" y="12077"/>
                </a:cubicBezTo>
                <a:close/>
                <a:moveTo>
                  <a:pt x="15237" y="12088"/>
                </a:moveTo>
                <a:cubicBezTo>
                  <a:pt x="15278" y="12090"/>
                  <a:pt x="15320" y="12100"/>
                  <a:pt x="15359" y="12121"/>
                </a:cubicBezTo>
                <a:cubicBezTo>
                  <a:pt x="15516" y="12191"/>
                  <a:pt x="15587" y="12396"/>
                  <a:pt x="15511" y="12572"/>
                </a:cubicBezTo>
                <a:cubicBezTo>
                  <a:pt x="15457" y="12695"/>
                  <a:pt x="15343" y="12772"/>
                  <a:pt x="15224" y="12772"/>
                </a:cubicBezTo>
                <a:cubicBezTo>
                  <a:pt x="15180" y="12772"/>
                  <a:pt x="15132" y="12760"/>
                  <a:pt x="15088" y="12742"/>
                </a:cubicBezTo>
                <a:cubicBezTo>
                  <a:pt x="14926" y="12660"/>
                  <a:pt x="14861" y="12456"/>
                  <a:pt x="14936" y="12286"/>
                </a:cubicBezTo>
                <a:cubicBezTo>
                  <a:pt x="14993" y="12154"/>
                  <a:pt x="15114" y="12081"/>
                  <a:pt x="15237" y="12088"/>
                </a:cubicBezTo>
                <a:close/>
                <a:moveTo>
                  <a:pt x="8021" y="13019"/>
                </a:moveTo>
                <a:cubicBezTo>
                  <a:pt x="8194" y="13019"/>
                  <a:pt x="8338" y="13171"/>
                  <a:pt x="8339" y="13364"/>
                </a:cubicBezTo>
                <a:cubicBezTo>
                  <a:pt x="8339" y="13558"/>
                  <a:pt x="8199" y="13711"/>
                  <a:pt x="8021" y="13711"/>
                </a:cubicBezTo>
                <a:cubicBezTo>
                  <a:pt x="7842" y="13711"/>
                  <a:pt x="7701" y="13558"/>
                  <a:pt x="7701" y="13364"/>
                </a:cubicBezTo>
                <a:cubicBezTo>
                  <a:pt x="7701" y="13176"/>
                  <a:pt x="7842" y="13019"/>
                  <a:pt x="8021" y="13019"/>
                </a:cubicBezTo>
                <a:close/>
                <a:moveTo>
                  <a:pt x="8021" y="14175"/>
                </a:moveTo>
                <a:cubicBezTo>
                  <a:pt x="8194" y="14175"/>
                  <a:pt x="8338" y="14328"/>
                  <a:pt x="8339" y="14522"/>
                </a:cubicBezTo>
                <a:cubicBezTo>
                  <a:pt x="8339" y="14715"/>
                  <a:pt x="8199" y="14868"/>
                  <a:pt x="8021" y="14868"/>
                </a:cubicBezTo>
                <a:cubicBezTo>
                  <a:pt x="7842" y="14868"/>
                  <a:pt x="7701" y="14715"/>
                  <a:pt x="7701" y="14522"/>
                </a:cubicBezTo>
                <a:cubicBezTo>
                  <a:pt x="7701" y="14328"/>
                  <a:pt x="7842" y="14175"/>
                  <a:pt x="8021" y="14175"/>
                </a:cubicBezTo>
                <a:close/>
                <a:moveTo>
                  <a:pt x="999" y="14582"/>
                </a:moveTo>
                <a:cubicBezTo>
                  <a:pt x="1040" y="14584"/>
                  <a:pt x="1080" y="14595"/>
                  <a:pt x="1119" y="14615"/>
                </a:cubicBezTo>
                <a:cubicBezTo>
                  <a:pt x="1281" y="14692"/>
                  <a:pt x="1347" y="14898"/>
                  <a:pt x="1271" y="15074"/>
                </a:cubicBezTo>
                <a:cubicBezTo>
                  <a:pt x="1217" y="15197"/>
                  <a:pt x="1103" y="15272"/>
                  <a:pt x="984" y="15272"/>
                </a:cubicBezTo>
                <a:cubicBezTo>
                  <a:pt x="940" y="15272"/>
                  <a:pt x="892" y="15261"/>
                  <a:pt x="848" y="15237"/>
                </a:cubicBezTo>
                <a:cubicBezTo>
                  <a:pt x="692" y="15155"/>
                  <a:pt x="622" y="14951"/>
                  <a:pt x="698" y="14780"/>
                </a:cubicBezTo>
                <a:cubicBezTo>
                  <a:pt x="755" y="14648"/>
                  <a:pt x="876" y="14576"/>
                  <a:pt x="999" y="14582"/>
                </a:cubicBezTo>
                <a:close/>
                <a:moveTo>
                  <a:pt x="1987" y="15087"/>
                </a:moveTo>
                <a:cubicBezTo>
                  <a:pt x="2028" y="15089"/>
                  <a:pt x="2070" y="15099"/>
                  <a:pt x="2109" y="15120"/>
                </a:cubicBezTo>
                <a:cubicBezTo>
                  <a:pt x="2266" y="15196"/>
                  <a:pt x="2332" y="15402"/>
                  <a:pt x="2261" y="15573"/>
                </a:cubicBezTo>
                <a:cubicBezTo>
                  <a:pt x="2207" y="15696"/>
                  <a:pt x="2093" y="15771"/>
                  <a:pt x="1974" y="15771"/>
                </a:cubicBezTo>
                <a:cubicBezTo>
                  <a:pt x="1931" y="15771"/>
                  <a:pt x="1882" y="15759"/>
                  <a:pt x="1839" y="15741"/>
                </a:cubicBezTo>
                <a:cubicBezTo>
                  <a:pt x="1676" y="15659"/>
                  <a:pt x="1611" y="15455"/>
                  <a:pt x="1687" y="15285"/>
                </a:cubicBezTo>
                <a:cubicBezTo>
                  <a:pt x="1743" y="15153"/>
                  <a:pt x="1865" y="15080"/>
                  <a:pt x="1987" y="15087"/>
                </a:cubicBezTo>
                <a:close/>
                <a:moveTo>
                  <a:pt x="8021" y="15325"/>
                </a:moveTo>
                <a:cubicBezTo>
                  <a:pt x="8107" y="15325"/>
                  <a:pt x="8188" y="15361"/>
                  <a:pt x="8247" y="15426"/>
                </a:cubicBezTo>
                <a:cubicBezTo>
                  <a:pt x="8307" y="15491"/>
                  <a:pt x="8338" y="15578"/>
                  <a:pt x="8339" y="15672"/>
                </a:cubicBezTo>
                <a:cubicBezTo>
                  <a:pt x="8339" y="15766"/>
                  <a:pt x="8307" y="15853"/>
                  <a:pt x="8247" y="15918"/>
                </a:cubicBezTo>
                <a:cubicBezTo>
                  <a:pt x="8188" y="15982"/>
                  <a:pt x="8107" y="16018"/>
                  <a:pt x="8021" y="16018"/>
                </a:cubicBezTo>
                <a:cubicBezTo>
                  <a:pt x="7934" y="16018"/>
                  <a:pt x="7852" y="15982"/>
                  <a:pt x="7793" y="15918"/>
                </a:cubicBezTo>
                <a:cubicBezTo>
                  <a:pt x="7733" y="15853"/>
                  <a:pt x="7701" y="15766"/>
                  <a:pt x="7701" y="15672"/>
                </a:cubicBezTo>
                <a:cubicBezTo>
                  <a:pt x="7701" y="15578"/>
                  <a:pt x="7733" y="15491"/>
                  <a:pt x="7793" y="15426"/>
                </a:cubicBezTo>
                <a:cubicBezTo>
                  <a:pt x="7852" y="15361"/>
                  <a:pt x="7934" y="15325"/>
                  <a:pt x="8021" y="15325"/>
                </a:cubicBezTo>
                <a:close/>
                <a:moveTo>
                  <a:pt x="2973" y="15580"/>
                </a:moveTo>
                <a:cubicBezTo>
                  <a:pt x="3014" y="15582"/>
                  <a:pt x="3054" y="15592"/>
                  <a:pt x="3093" y="15613"/>
                </a:cubicBezTo>
                <a:cubicBezTo>
                  <a:pt x="3250" y="15695"/>
                  <a:pt x="3315" y="15901"/>
                  <a:pt x="3245" y="16072"/>
                </a:cubicBezTo>
                <a:cubicBezTo>
                  <a:pt x="3191" y="16195"/>
                  <a:pt x="3076" y="16270"/>
                  <a:pt x="2958" y="16270"/>
                </a:cubicBezTo>
                <a:cubicBezTo>
                  <a:pt x="2914" y="16270"/>
                  <a:pt x="2866" y="16258"/>
                  <a:pt x="2822" y="16235"/>
                </a:cubicBezTo>
                <a:cubicBezTo>
                  <a:pt x="2665" y="16153"/>
                  <a:pt x="2596" y="15948"/>
                  <a:pt x="2672" y="15778"/>
                </a:cubicBezTo>
                <a:cubicBezTo>
                  <a:pt x="2729" y="15650"/>
                  <a:pt x="2850" y="15575"/>
                  <a:pt x="2973" y="15580"/>
                </a:cubicBezTo>
                <a:close/>
                <a:moveTo>
                  <a:pt x="7191" y="15751"/>
                </a:moveTo>
                <a:cubicBezTo>
                  <a:pt x="7315" y="15745"/>
                  <a:pt x="7437" y="15819"/>
                  <a:pt x="7490" y="15947"/>
                </a:cubicBezTo>
                <a:cubicBezTo>
                  <a:pt x="7566" y="16117"/>
                  <a:pt x="7495" y="16323"/>
                  <a:pt x="7338" y="16405"/>
                </a:cubicBezTo>
                <a:cubicBezTo>
                  <a:pt x="7295" y="16429"/>
                  <a:pt x="7246" y="16440"/>
                  <a:pt x="7203" y="16440"/>
                </a:cubicBezTo>
                <a:cubicBezTo>
                  <a:pt x="7084" y="16440"/>
                  <a:pt x="6971" y="16364"/>
                  <a:pt x="6917" y="16240"/>
                </a:cubicBezTo>
                <a:cubicBezTo>
                  <a:pt x="6841" y="16064"/>
                  <a:pt x="6911" y="15860"/>
                  <a:pt x="7068" y="15784"/>
                </a:cubicBezTo>
                <a:cubicBezTo>
                  <a:pt x="7107" y="15763"/>
                  <a:pt x="7150" y="15752"/>
                  <a:pt x="7191" y="15751"/>
                </a:cubicBezTo>
                <a:close/>
                <a:moveTo>
                  <a:pt x="3956" y="16079"/>
                </a:moveTo>
                <a:cubicBezTo>
                  <a:pt x="3997" y="16081"/>
                  <a:pt x="4039" y="16091"/>
                  <a:pt x="4078" y="16112"/>
                </a:cubicBezTo>
                <a:cubicBezTo>
                  <a:pt x="4235" y="16194"/>
                  <a:pt x="4299" y="16400"/>
                  <a:pt x="4228" y="16571"/>
                </a:cubicBezTo>
                <a:cubicBezTo>
                  <a:pt x="4174" y="16694"/>
                  <a:pt x="4062" y="16769"/>
                  <a:pt x="3943" y="16769"/>
                </a:cubicBezTo>
                <a:cubicBezTo>
                  <a:pt x="3900" y="16769"/>
                  <a:pt x="3851" y="16757"/>
                  <a:pt x="3808" y="16734"/>
                </a:cubicBezTo>
                <a:cubicBezTo>
                  <a:pt x="3645" y="16652"/>
                  <a:pt x="3580" y="16447"/>
                  <a:pt x="3655" y="16277"/>
                </a:cubicBezTo>
                <a:cubicBezTo>
                  <a:pt x="3712" y="16149"/>
                  <a:pt x="3833" y="16074"/>
                  <a:pt x="3956" y="16079"/>
                </a:cubicBezTo>
                <a:close/>
                <a:moveTo>
                  <a:pt x="6368" y="16167"/>
                </a:moveTo>
                <a:cubicBezTo>
                  <a:pt x="6492" y="16162"/>
                  <a:pt x="6616" y="16237"/>
                  <a:pt x="6669" y="16365"/>
                </a:cubicBezTo>
                <a:cubicBezTo>
                  <a:pt x="6744" y="16535"/>
                  <a:pt x="6674" y="16740"/>
                  <a:pt x="6517" y="16822"/>
                </a:cubicBezTo>
                <a:cubicBezTo>
                  <a:pt x="6473" y="16845"/>
                  <a:pt x="6425" y="16857"/>
                  <a:pt x="6381" y="16857"/>
                </a:cubicBezTo>
                <a:cubicBezTo>
                  <a:pt x="6262" y="16857"/>
                  <a:pt x="6148" y="16782"/>
                  <a:pt x="6094" y="16659"/>
                </a:cubicBezTo>
                <a:cubicBezTo>
                  <a:pt x="6018" y="16488"/>
                  <a:pt x="6089" y="16276"/>
                  <a:pt x="6246" y="16200"/>
                </a:cubicBezTo>
                <a:cubicBezTo>
                  <a:pt x="6285" y="16179"/>
                  <a:pt x="6327" y="16169"/>
                  <a:pt x="6368" y="16167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3200">
                <a:solidFill>
                  <a:schemeClr val="accent1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</a:p>
        </p:txBody>
      </p:sp>
      <p:sp>
        <p:nvSpPr>
          <p:cNvPr id="216" name="文化和工作环境"/>
          <p:cNvSpPr txBox="1"/>
          <p:nvPr/>
        </p:nvSpPr>
        <p:spPr>
          <a:xfrm>
            <a:off x="10075426" y="5691181"/>
            <a:ext cx="3670301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pPr/>
            <a:r>
              <a:t>文化和工作环境</a:t>
            </a:r>
          </a:p>
        </p:txBody>
      </p:sp>
      <p:cxnSp>
        <p:nvCxnSpPr>
          <p:cNvPr id="217" name="连接线"/>
          <p:cNvCxnSpPr>
            <a:stCxn id="214" idx="0"/>
            <a:endCxn id="212" idx="0"/>
          </p:cNvCxnSpPr>
          <p:nvPr/>
        </p:nvCxnSpPr>
        <p:spPr>
          <a:xfrm flipV="1">
            <a:off x="15217722" y="6719648"/>
            <a:ext cx="4757910" cy="4105071"/>
          </a:xfrm>
          <a:prstGeom prst="straightConnector1">
            <a:avLst/>
          </a:prstGeom>
          <a:ln w="50800">
            <a:solidFill>
              <a:srgbClr val="000000"/>
            </a:solidFill>
            <a:miter lim="400000"/>
            <a:headEnd type="triangle"/>
            <a:tailEnd type="triangle"/>
          </a:ln>
        </p:spPr>
      </p:cxnSp>
      <p:cxnSp>
        <p:nvCxnSpPr>
          <p:cNvPr id="218" name="连接线"/>
          <p:cNvCxnSpPr>
            <a:stCxn id="216" idx="0"/>
            <a:endCxn id="212" idx="0"/>
          </p:cNvCxnSpPr>
          <p:nvPr/>
        </p:nvCxnSpPr>
        <p:spPr>
          <a:xfrm>
            <a:off x="11910576" y="6097581"/>
            <a:ext cx="8065056" cy="622068"/>
          </a:xfrm>
          <a:prstGeom prst="straightConnector1">
            <a:avLst/>
          </a:prstGeom>
          <a:ln w="50800">
            <a:solidFill>
              <a:srgbClr val="000000"/>
            </a:solidFill>
            <a:miter lim="400000"/>
            <a:headEnd type="triangle"/>
            <a:tailEnd type="triangle"/>
          </a:ln>
        </p:spPr>
      </p:cxnSp>
      <p:cxnSp>
        <p:nvCxnSpPr>
          <p:cNvPr id="219" name="连接线"/>
          <p:cNvCxnSpPr>
            <a:stCxn id="216" idx="0"/>
            <a:endCxn id="214" idx="0"/>
          </p:cNvCxnSpPr>
          <p:nvPr/>
        </p:nvCxnSpPr>
        <p:spPr>
          <a:xfrm>
            <a:off x="11910576" y="6097581"/>
            <a:ext cx="3307147" cy="4727138"/>
          </a:xfrm>
          <a:prstGeom prst="straightConnector1">
            <a:avLst/>
          </a:prstGeom>
          <a:ln w="50800">
            <a:solidFill>
              <a:srgbClr val="000000"/>
            </a:solidFill>
            <a:miter lim="400000"/>
            <a:headEnd type="triangle"/>
            <a:tailEnd type="triangle"/>
          </a:ln>
        </p:spPr>
      </p:cxnSp>
      <p:grpSp>
        <p:nvGrpSpPr>
          <p:cNvPr id="227" name="成组"/>
          <p:cNvGrpSpPr/>
          <p:nvPr/>
        </p:nvGrpSpPr>
        <p:grpSpPr>
          <a:xfrm>
            <a:off x="3073197" y="4632077"/>
            <a:ext cx="6973083" cy="8654200"/>
            <a:chOff x="528805" y="0"/>
            <a:chExt cx="6973082" cy="8654198"/>
          </a:xfrm>
        </p:grpSpPr>
        <p:grpSp>
          <p:nvGrpSpPr>
            <p:cNvPr id="225" name="成组"/>
            <p:cNvGrpSpPr/>
            <p:nvPr/>
          </p:nvGrpSpPr>
          <p:grpSpPr>
            <a:xfrm>
              <a:off x="528805" y="1714775"/>
              <a:ext cx="6973083" cy="6939424"/>
              <a:chOff x="528805" y="413003"/>
              <a:chExt cx="6973082" cy="6939422"/>
            </a:xfrm>
          </p:grpSpPr>
          <p:sp>
            <p:nvSpPr>
              <p:cNvPr id="220" name="更少透支/996"/>
              <p:cNvSpPr/>
              <p:nvPr/>
            </p:nvSpPr>
            <p:spPr>
              <a:xfrm>
                <a:off x="3586452" y="413003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4000"/>
                </a:lvl1pPr>
              </a:lstStyle>
              <a:p>
                <a:pPr/>
                <a:r>
                  <a:t>更少透支/996</a:t>
                </a:r>
              </a:p>
            </p:txBody>
          </p:sp>
          <p:sp>
            <p:nvSpPr>
              <p:cNvPr id="221" name="电铃"/>
              <p:cNvSpPr/>
              <p:nvPr/>
            </p:nvSpPr>
            <p:spPr>
              <a:xfrm>
                <a:off x="5664891" y="4098277"/>
                <a:ext cx="1133993" cy="13816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448" y="0"/>
                    </a:moveTo>
                    <a:cubicBezTo>
                      <a:pt x="7394" y="0"/>
                      <a:pt x="3298" y="3364"/>
                      <a:pt x="3298" y="7511"/>
                    </a:cubicBezTo>
                    <a:cubicBezTo>
                      <a:pt x="3298" y="11659"/>
                      <a:pt x="7394" y="15021"/>
                      <a:pt x="12448" y="15021"/>
                    </a:cubicBezTo>
                    <a:cubicBezTo>
                      <a:pt x="17502" y="15021"/>
                      <a:pt x="21600" y="11659"/>
                      <a:pt x="21600" y="7511"/>
                    </a:cubicBezTo>
                    <a:cubicBezTo>
                      <a:pt x="21600" y="3364"/>
                      <a:pt x="17502" y="0"/>
                      <a:pt x="12448" y="0"/>
                    </a:cubicBezTo>
                    <a:close/>
                    <a:moveTo>
                      <a:pt x="12448" y="6026"/>
                    </a:moveTo>
                    <a:cubicBezTo>
                      <a:pt x="13447" y="6026"/>
                      <a:pt x="14256" y="6692"/>
                      <a:pt x="14256" y="7511"/>
                    </a:cubicBezTo>
                    <a:cubicBezTo>
                      <a:pt x="14256" y="8331"/>
                      <a:pt x="13447" y="8995"/>
                      <a:pt x="12448" y="8995"/>
                    </a:cubicBezTo>
                    <a:cubicBezTo>
                      <a:pt x="11450" y="8995"/>
                      <a:pt x="10640" y="8331"/>
                      <a:pt x="10640" y="7511"/>
                    </a:cubicBezTo>
                    <a:cubicBezTo>
                      <a:pt x="10640" y="6692"/>
                      <a:pt x="11450" y="6026"/>
                      <a:pt x="12448" y="6026"/>
                    </a:cubicBezTo>
                    <a:close/>
                    <a:moveTo>
                      <a:pt x="12448" y="6616"/>
                    </a:moveTo>
                    <a:lnTo>
                      <a:pt x="11505" y="7064"/>
                    </a:lnTo>
                    <a:lnTo>
                      <a:pt x="11505" y="7958"/>
                    </a:lnTo>
                    <a:lnTo>
                      <a:pt x="12448" y="8405"/>
                    </a:lnTo>
                    <a:lnTo>
                      <a:pt x="13393" y="7958"/>
                    </a:lnTo>
                    <a:lnTo>
                      <a:pt x="13393" y="7064"/>
                    </a:lnTo>
                    <a:lnTo>
                      <a:pt x="12448" y="6616"/>
                    </a:lnTo>
                    <a:close/>
                    <a:moveTo>
                      <a:pt x="1402" y="8498"/>
                    </a:moveTo>
                    <a:cubicBezTo>
                      <a:pt x="628" y="8498"/>
                      <a:pt x="0" y="9014"/>
                      <a:pt x="0" y="9649"/>
                    </a:cubicBezTo>
                    <a:cubicBezTo>
                      <a:pt x="0" y="10285"/>
                      <a:pt x="628" y="10800"/>
                      <a:pt x="1402" y="10800"/>
                    </a:cubicBezTo>
                    <a:cubicBezTo>
                      <a:pt x="1408" y="10800"/>
                      <a:pt x="1414" y="10800"/>
                      <a:pt x="1421" y="10800"/>
                    </a:cubicBezTo>
                    <a:cubicBezTo>
                      <a:pt x="2152" y="12441"/>
                      <a:pt x="3430" y="13910"/>
                      <a:pt x="5106" y="15013"/>
                    </a:cubicBezTo>
                    <a:cubicBezTo>
                      <a:pt x="5620" y="15351"/>
                      <a:pt x="6167" y="15651"/>
                      <a:pt x="6739" y="15912"/>
                    </a:cubicBezTo>
                    <a:cubicBezTo>
                      <a:pt x="6077" y="16373"/>
                      <a:pt x="5512" y="16899"/>
                      <a:pt x="5512" y="17864"/>
                    </a:cubicBezTo>
                    <a:lnTo>
                      <a:pt x="5512" y="20338"/>
                    </a:lnTo>
                    <a:cubicBezTo>
                      <a:pt x="5512" y="21036"/>
                      <a:pt x="6202" y="21600"/>
                      <a:pt x="7052" y="21600"/>
                    </a:cubicBezTo>
                    <a:lnTo>
                      <a:pt x="11322" y="21600"/>
                    </a:lnTo>
                    <a:lnTo>
                      <a:pt x="13576" y="21600"/>
                    </a:lnTo>
                    <a:lnTo>
                      <a:pt x="17847" y="21600"/>
                    </a:lnTo>
                    <a:cubicBezTo>
                      <a:pt x="18697" y="21600"/>
                      <a:pt x="19385" y="21036"/>
                      <a:pt x="19385" y="20338"/>
                    </a:cubicBezTo>
                    <a:lnTo>
                      <a:pt x="19385" y="17864"/>
                    </a:lnTo>
                    <a:cubicBezTo>
                      <a:pt x="19385" y="16105"/>
                      <a:pt x="17513" y="15801"/>
                      <a:pt x="16587" y="14697"/>
                    </a:cubicBezTo>
                    <a:cubicBezTo>
                      <a:pt x="15310" y="15193"/>
                      <a:pt x="13903" y="15456"/>
                      <a:pt x="12448" y="15456"/>
                    </a:cubicBezTo>
                    <a:cubicBezTo>
                      <a:pt x="10994" y="15456"/>
                      <a:pt x="9589" y="15193"/>
                      <a:pt x="8312" y="14697"/>
                    </a:cubicBezTo>
                    <a:cubicBezTo>
                      <a:pt x="8054" y="15004"/>
                      <a:pt x="7725" y="15249"/>
                      <a:pt x="7381" y="15481"/>
                    </a:cubicBezTo>
                    <a:cubicBezTo>
                      <a:pt x="6754" y="15212"/>
                      <a:pt x="6153" y="14890"/>
                      <a:pt x="5588" y="14518"/>
                    </a:cubicBezTo>
                    <a:cubicBezTo>
                      <a:pt x="4034" y="13495"/>
                      <a:pt x="2847" y="12137"/>
                      <a:pt x="2162" y="10617"/>
                    </a:cubicBezTo>
                    <a:cubicBezTo>
                      <a:pt x="2549" y="10413"/>
                      <a:pt x="2804" y="10055"/>
                      <a:pt x="2804" y="9649"/>
                    </a:cubicBezTo>
                    <a:cubicBezTo>
                      <a:pt x="2804" y="9014"/>
                      <a:pt x="2176" y="8498"/>
                      <a:pt x="1402" y="8498"/>
                    </a:cubicBezTo>
                    <a:close/>
                    <a:moveTo>
                      <a:pt x="7369" y="19297"/>
                    </a:moveTo>
                    <a:lnTo>
                      <a:pt x="8067" y="19628"/>
                    </a:lnTo>
                    <a:lnTo>
                      <a:pt x="8067" y="20292"/>
                    </a:lnTo>
                    <a:lnTo>
                      <a:pt x="7369" y="20623"/>
                    </a:lnTo>
                    <a:lnTo>
                      <a:pt x="6669" y="20292"/>
                    </a:lnTo>
                    <a:lnTo>
                      <a:pt x="6669" y="19628"/>
                    </a:lnTo>
                    <a:lnTo>
                      <a:pt x="7369" y="19297"/>
                    </a:lnTo>
                    <a:close/>
                    <a:moveTo>
                      <a:pt x="17554" y="19297"/>
                    </a:moveTo>
                    <a:lnTo>
                      <a:pt x="18254" y="19628"/>
                    </a:lnTo>
                    <a:lnTo>
                      <a:pt x="18254" y="20292"/>
                    </a:lnTo>
                    <a:lnTo>
                      <a:pt x="17554" y="20623"/>
                    </a:lnTo>
                    <a:lnTo>
                      <a:pt x="16856" y="20292"/>
                    </a:lnTo>
                    <a:lnTo>
                      <a:pt x="16856" y="19628"/>
                    </a:lnTo>
                    <a:lnTo>
                      <a:pt x="17554" y="1929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5">
                      <a:hueOff val="-395226"/>
                      <a:satOff val="10158"/>
                    </a:schemeClr>
                  </a:gs>
                  <a:gs pos="100000">
                    <a:schemeClr val="accent5">
                      <a:hueOff val="-2274878"/>
                      <a:satOff val="10158"/>
                      <a:lumOff val="19786"/>
                    </a:scheme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3200">
                    <a:solidFill>
                      <a:srgbClr val="FFFFFF"/>
                    </a:solidFill>
                    <a:latin typeface="Avenir Next Medium"/>
                    <a:ea typeface="Avenir Next Medium"/>
                    <a:cs typeface="Avenir Next Medium"/>
                    <a:sym typeface="Avenir Next Medium"/>
                  </a:defRPr>
                </a:pPr>
              </a:p>
            </p:txBody>
          </p:sp>
          <p:sp>
            <p:nvSpPr>
              <p:cNvPr id="222" name="更少部署上线痛苦"/>
              <p:cNvSpPr/>
              <p:nvPr/>
            </p:nvSpPr>
            <p:spPr>
              <a:xfrm>
                <a:off x="6231887" y="6082425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4000"/>
                </a:lvl1pPr>
              </a:lstStyle>
              <a:p>
                <a:pPr/>
                <a:r>
                  <a:t>更少部署上线痛苦</a:t>
                </a:r>
              </a:p>
            </p:txBody>
          </p:sp>
          <p:sp>
            <p:nvSpPr>
              <p:cNvPr id="223" name="更少返工"/>
              <p:cNvSpPr/>
              <p:nvPr/>
            </p:nvSpPr>
            <p:spPr>
              <a:xfrm>
                <a:off x="1073150" y="4336015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4000"/>
                </a:lvl1pPr>
              </a:lstStyle>
              <a:p>
                <a:pPr/>
                <a:r>
                  <a:t>更少返工</a:t>
                </a:r>
              </a:p>
            </p:txBody>
          </p:sp>
          <p:sp>
            <p:nvSpPr>
              <p:cNvPr id="224" name="取消文稿"/>
              <p:cNvSpPr/>
              <p:nvPr/>
            </p:nvSpPr>
            <p:spPr>
              <a:xfrm>
                <a:off x="528805" y="2337684"/>
                <a:ext cx="1088690" cy="1409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9" h="21600" fill="norm" stroke="1" extrusionOk="0">
                    <a:moveTo>
                      <a:pt x="210" y="0"/>
                    </a:moveTo>
                    <a:cubicBezTo>
                      <a:pt x="94" y="0"/>
                      <a:pt x="0" y="72"/>
                      <a:pt x="0" y="162"/>
                    </a:cubicBezTo>
                    <a:lnTo>
                      <a:pt x="0" y="21438"/>
                    </a:lnTo>
                    <a:cubicBezTo>
                      <a:pt x="0" y="21528"/>
                      <a:pt x="94" y="21600"/>
                      <a:pt x="210" y="21600"/>
                    </a:cubicBezTo>
                    <a:lnTo>
                      <a:pt x="21389" y="21600"/>
                    </a:lnTo>
                    <a:cubicBezTo>
                      <a:pt x="21506" y="21600"/>
                      <a:pt x="21599" y="21528"/>
                      <a:pt x="21599" y="21438"/>
                    </a:cubicBezTo>
                    <a:lnTo>
                      <a:pt x="21599" y="5895"/>
                    </a:lnTo>
                    <a:cubicBezTo>
                      <a:pt x="21600" y="5863"/>
                      <a:pt x="21565" y="5837"/>
                      <a:pt x="21524" y="5837"/>
                    </a:cubicBezTo>
                    <a:lnTo>
                      <a:pt x="14255" y="5837"/>
                    </a:lnTo>
                    <a:cubicBezTo>
                      <a:pt x="14138" y="5837"/>
                      <a:pt x="14045" y="5765"/>
                      <a:pt x="14045" y="5674"/>
                    </a:cubicBezTo>
                    <a:lnTo>
                      <a:pt x="14045" y="58"/>
                    </a:lnTo>
                    <a:cubicBezTo>
                      <a:pt x="14045" y="26"/>
                      <a:pt x="14011" y="0"/>
                      <a:pt x="13970" y="0"/>
                    </a:cubicBezTo>
                    <a:lnTo>
                      <a:pt x="210" y="0"/>
                    </a:lnTo>
                    <a:close/>
                    <a:moveTo>
                      <a:pt x="15019" y="86"/>
                    </a:moveTo>
                    <a:cubicBezTo>
                      <a:pt x="14993" y="94"/>
                      <a:pt x="14971" y="114"/>
                      <a:pt x="14971" y="140"/>
                    </a:cubicBezTo>
                    <a:lnTo>
                      <a:pt x="14971" y="4958"/>
                    </a:lnTo>
                    <a:cubicBezTo>
                      <a:pt x="14971" y="5048"/>
                      <a:pt x="15067" y="5120"/>
                      <a:pt x="15184" y="5120"/>
                    </a:cubicBezTo>
                    <a:lnTo>
                      <a:pt x="21418" y="5120"/>
                    </a:lnTo>
                    <a:cubicBezTo>
                      <a:pt x="21485" y="5120"/>
                      <a:pt x="21518" y="5058"/>
                      <a:pt x="21471" y="5021"/>
                    </a:cubicBezTo>
                    <a:lnTo>
                      <a:pt x="15101" y="99"/>
                    </a:lnTo>
                    <a:cubicBezTo>
                      <a:pt x="15078" y="81"/>
                      <a:pt x="15045" y="78"/>
                      <a:pt x="15019" y="86"/>
                    </a:cubicBezTo>
                    <a:close/>
                    <a:moveTo>
                      <a:pt x="6578" y="7679"/>
                    </a:moveTo>
                    <a:cubicBezTo>
                      <a:pt x="6598" y="7679"/>
                      <a:pt x="6618" y="7686"/>
                      <a:pt x="6633" y="7698"/>
                    </a:cubicBezTo>
                    <a:lnTo>
                      <a:pt x="10772" y="10897"/>
                    </a:lnTo>
                    <a:cubicBezTo>
                      <a:pt x="10787" y="10909"/>
                      <a:pt x="10812" y="10909"/>
                      <a:pt x="10827" y="10897"/>
                    </a:cubicBezTo>
                    <a:lnTo>
                      <a:pt x="14964" y="7698"/>
                    </a:lnTo>
                    <a:cubicBezTo>
                      <a:pt x="14994" y="7674"/>
                      <a:pt x="15044" y="7674"/>
                      <a:pt x="15075" y="7698"/>
                    </a:cubicBezTo>
                    <a:lnTo>
                      <a:pt x="16692" y="8946"/>
                    </a:lnTo>
                    <a:cubicBezTo>
                      <a:pt x="16723" y="8970"/>
                      <a:pt x="16723" y="9007"/>
                      <a:pt x="16692" y="9030"/>
                    </a:cubicBezTo>
                    <a:lnTo>
                      <a:pt x="12556" y="12230"/>
                    </a:lnTo>
                    <a:cubicBezTo>
                      <a:pt x="12540" y="12242"/>
                      <a:pt x="12540" y="12261"/>
                      <a:pt x="12556" y="12273"/>
                    </a:cubicBezTo>
                    <a:lnTo>
                      <a:pt x="16692" y="15468"/>
                    </a:lnTo>
                    <a:cubicBezTo>
                      <a:pt x="16723" y="15492"/>
                      <a:pt x="16723" y="15531"/>
                      <a:pt x="16692" y="15554"/>
                    </a:cubicBezTo>
                    <a:lnTo>
                      <a:pt x="15075" y="16803"/>
                    </a:lnTo>
                    <a:cubicBezTo>
                      <a:pt x="15044" y="16827"/>
                      <a:pt x="14994" y="16827"/>
                      <a:pt x="14964" y="16803"/>
                    </a:cubicBezTo>
                    <a:lnTo>
                      <a:pt x="10827" y="13607"/>
                    </a:lnTo>
                    <a:cubicBezTo>
                      <a:pt x="10812" y="13595"/>
                      <a:pt x="10787" y="13595"/>
                      <a:pt x="10772" y="13607"/>
                    </a:cubicBezTo>
                    <a:lnTo>
                      <a:pt x="6633" y="16803"/>
                    </a:lnTo>
                    <a:cubicBezTo>
                      <a:pt x="6602" y="16827"/>
                      <a:pt x="6552" y="16827"/>
                      <a:pt x="6522" y="16803"/>
                    </a:cubicBezTo>
                    <a:lnTo>
                      <a:pt x="4905" y="15554"/>
                    </a:lnTo>
                    <a:cubicBezTo>
                      <a:pt x="4874" y="15530"/>
                      <a:pt x="4874" y="15492"/>
                      <a:pt x="4905" y="15468"/>
                    </a:cubicBezTo>
                    <a:lnTo>
                      <a:pt x="9043" y="12273"/>
                    </a:lnTo>
                    <a:cubicBezTo>
                      <a:pt x="9059" y="12261"/>
                      <a:pt x="9059" y="12242"/>
                      <a:pt x="9043" y="12230"/>
                    </a:cubicBezTo>
                    <a:lnTo>
                      <a:pt x="4905" y="9030"/>
                    </a:lnTo>
                    <a:cubicBezTo>
                      <a:pt x="4874" y="9007"/>
                      <a:pt x="4874" y="8970"/>
                      <a:pt x="4905" y="8946"/>
                    </a:cubicBezTo>
                    <a:lnTo>
                      <a:pt x="6522" y="7698"/>
                    </a:lnTo>
                    <a:cubicBezTo>
                      <a:pt x="6538" y="7686"/>
                      <a:pt x="6558" y="7679"/>
                      <a:pt x="6578" y="767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5">
                      <a:hueOff val="-395226"/>
                      <a:satOff val="10158"/>
                    </a:schemeClr>
                  </a:gs>
                  <a:gs pos="100000">
                    <a:schemeClr val="accent5">
                      <a:hueOff val="-2274878"/>
                      <a:satOff val="10158"/>
                      <a:lumOff val="19786"/>
                    </a:scheme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3200">
                    <a:solidFill>
                      <a:srgbClr val="FFFFFF"/>
                    </a:solidFill>
                    <a:latin typeface="Avenir Next Medium"/>
                    <a:ea typeface="Avenir Next Medium"/>
                    <a:cs typeface="Avenir Next Medium"/>
                    <a:sym typeface="Avenir Next Medium"/>
                  </a:defRPr>
                </a:pPr>
              </a:p>
            </p:txBody>
          </p:sp>
        </p:grpSp>
        <p:sp>
          <p:nvSpPr>
            <p:cNvPr id="226" name="时钟"/>
            <p:cNvSpPr/>
            <p:nvPr/>
          </p:nvSpPr>
          <p:spPr>
            <a:xfrm>
              <a:off x="2759539" y="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714" y="1340"/>
                  </a:moveTo>
                  <a:lnTo>
                    <a:pt x="10886" y="1340"/>
                  </a:lnTo>
                  <a:cubicBezTo>
                    <a:pt x="10994" y="1340"/>
                    <a:pt x="11080" y="1426"/>
                    <a:pt x="11080" y="1534"/>
                  </a:cubicBezTo>
                  <a:lnTo>
                    <a:pt x="11080" y="3100"/>
                  </a:lnTo>
                  <a:cubicBezTo>
                    <a:pt x="11080" y="3208"/>
                    <a:pt x="10994" y="3294"/>
                    <a:pt x="10886" y="3294"/>
                  </a:cubicBezTo>
                  <a:lnTo>
                    <a:pt x="10714" y="3294"/>
                  </a:lnTo>
                  <a:cubicBezTo>
                    <a:pt x="10606" y="3294"/>
                    <a:pt x="10520" y="3208"/>
                    <a:pt x="10520" y="3100"/>
                  </a:cubicBezTo>
                  <a:lnTo>
                    <a:pt x="10520" y="1534"/>
                  </a:lnTo>
                  <a:cubicBezTo>
                    <a:pt x="10520" y="1426"/>
                    <a:pt x="10606" y="1340"/>
                    <a:pt x="10714" y="1340"/>
                  </a:cubicBezTo>
                  <a:close/>
                  <a:moveTo>
                    <a:pt x="6218" y="2541"/>
                  </a:moveTo>
                  <a:cubicBezTo>
                    <a:pt x="6293" y="2532"/>
                    <a:pt x="6369" y="2567"/>
                    <a:pt x="6409" y="2636"/>
                  </a:cubicBezTo>
                  <a:lnTo>
                    <a:pt x="7192" y="3991"/>
                  </a:lnTo>
                  <a:cubicBezTo>
                    <a:pt x="7246" y="4083"/>
                    <a:pt x="7215" y="4202"/>
                    <a:pt x="7123" y="4256"/>
                  </a:cubicBezTo>
                  <a:lnTo>
                    <a:pt x="6971" y="4342"/>
                  </a:lnTo>
                  <a:cubicBezTo>
                    <a:pt x="6879" y="4396"/>
                    <a:pt x="6760" y="4363"/>
                    <a:pt x="6706" y="4271"/>
                  </a:cubicBezTo>
                  <a:lnTo>
                    <a:pt x="5923" y="2916"/>
                  </a:lnTo>
                  <a:cubicBezTo>
                    <a:pt x="5869" y="2824"/>
                    <a:pt x="5902" y="2700"/>
                    <a:pt x="5994" y="2651"/>
                  </a:cubicBezTo>
                  <a:lnTo>
                    <a:pt x="6146" y="2565"/>
                  </a:lnTo>
                  <a:cubicBezTo>
                    <a:pt x="6169" y="2552"/>
                    <a:pt x="6194" y="2544"/>
                    <a:pt x="6218" y="2541"/>
                  </a:cubicBezTo>
                  <a:close/>
                  <a:moveTo>
                    <a:pt x="15382" y="2541"/>
                  </a:moveTo>
                  <a:cubicBezTo>
                    <a:pt x="15406" y="2544"/>
                    <a:pt x="15431" y="2552"/>
                    <a:pt x="15454" y="2565"/>
                  </a:cubicBezTo>
                  <a:lnTo>
                    <a:pt x="15606" y="2651"/>
                  </a:lnTo>
                  <a:cubicBezTo>
                    <a:pt x="15698" y="2705"/>
                    <a:pt x="15731" y="2824"/>
                    <a:pt x="15677" y="2916"/>
                  </a:cubicBezTo>
                  <a:lnTo>
                    <a:pt x="14894" y="4271"/>
                  </a:lnTo>
                  <a:cubicBezTo>
                    <a:pt x="14840" y="4363"/>
                    <a:pt x="14721" y="4396"/>
                    <a:pt x="14629" y="4342"/>
                  </a:cubicBezTo>
                  <a:lnTo>
                    <a:pt x="14477" y="4256"/>
                  </a:lnTo>
                  <a:cubicBezTo>
                    <a:pt x="14385" y="4202"/>
                    <a:pt x="14354" y="4083"/>
                    <a:pt x="14408" y="3991"/>
                  </a:cubicBezTo>
                  <a:lnTo>
                    <a:pt x="15191" y="2636"/>
                  </a:lnTo>
                  <a:cubicBezTo>
                    <a:pt x="15231" y="2567"/>
                    <a:pt x="15307" y="2532"/>
                    <a:pt x="15382" y="2541"/>
                  </a:cubicBezTo>
                  <a:close/>
                  <a:moveTo>
                    <a:pt x="16951" y="4904"/>
                  </a:moveTo>
                  <a:lnTo>
                    <a:pt x="17280" y="5282"/>
                  </a:lnTo>
                  <a:lnTo>
                    <a:pt x="11762" y="10660"/>
                  </a:lnTo>
                  <a:lnTo>
                    <a:pt x="12221" y="10903"/>
                  </a:lnTo>
                  <a:lnTo>
                    <a:pt x="11600" y="11978"/>
                  </a:lnTo>
                  <a:lnTo>
                    <a:pt x="10876" y="11524"/>
                  </a:lnTo>
                  <a:lnTo>
                    <a:pt x="10265" y="12118"/>
                  </a:lnTo>
                  <a:lnTo>
                    <a:pt x="9433" y="11205"/>
                  </a:lnTo>
                  <a:lnTo>
                    <a:pt x="9833" y="10871"/>
                  </a:lnTo>
                  <a:lnTo>
                    <a:pt x="6161" y="8576"/>
                  </a:lnTo>
                  <a:lnTo>
                    <a:pt x="6556" y="7896"/>
                  </a:lnTo>
                  <a:lnTo>
                    <a:pt x="10736" y="10115"/>
                  </a:lnTo>
                  <a:lnTo>
                    <a:pt x="16951" y="4904"/>
                  </a:lnTo>
                  <a:close/>
                  <a:moveTo>
                    <a:pt x="2838" y="5900"/>
                  </a:moveTo>
                  <a:cubicBezTo>
                    <a:pt x="2863" y="5903"/>
                    <a:pt x="2888" y="5911"/>
                    <a:pt x="2911" y="5925"/>
                  </a:cubicBezTo>
                  <a:lnTo>
                    <a:pt x="4266" y="6708"/>
                  </a:lnTo>
                  <a:cubicBezTo>
                    <a:pt x="4358" y="6762"/>
                    <a:pt x="4391" y="6879"/>
                    <a:pt x="4337" y="6971"/>
                  </a:cubicBezTo>
                  <a:lnTo>
                    <a:pt x="4249" y="7123"/>
                  </a:lnTo>
                  <a:cubicBezTo>
                    <a:pt x="4195" y="7215"/>
                    <a:pt x="4078" y="7248"/>
                    <a:pt x="3986" y="7194"/>
                  </a:cubicBezTo>
                  <a:lnTo>
                    <a:pt x="2629" y="6411"/>
                  </a:lnTo>
                  <a:cubicBezTo>
                    <a:pt x="2537" y="6357"/>
                    <a:pt x="2506" y="6238"/>
                    <a:pt x="2560" y="6146"/>
                  </a:cubicBezTo>
                  <a:lnTo>
                    <a:pt x="2646" y="5994"/>
                  </a:lnTo>
                  <a:cubicBezTo>
                    <a:pt x="2686" y="5925"/>
                    <a:pt x="2764" y="5890"/>
                    <a:pt x="2838" y="5900"/>
                  </a:cubicBezTo>
                  <a:close/>
                  <a:moveTo>
                    <a:pt x="18757" y="5900"/>
                  </a:moveTo>
                  <a:cubicBezTo>
                    <a:pt x="18831" y="5890"/>
                    <a:pt x="18908" y="5925"/>
                    <a:pt x="18949" y="5994"/>
                  </a:cubicBezTo>
                  <a:lnTo>
                    <a:pt x="19035" y="6146"/>
                  </a:lnTo>
                  <a:cubicBezTo>
                    <a:pt x="19089" y="6238"/>
                    <a:pt x="19056" y="6357"/>
                    <a:pt x="18964" y="6411"/>
                  </a:cubicBezTo>
                  <a:lnTo>
                    <a:pt x="17609" y="7194"/>
                  </a:lnTo>
                  <a:cubicBezTo>
                    <a:pt x="17517" y="7248"/>
                    <a:pt x="17398" y="7215"/>
                    <a:pt x="17344" y="7123"/>
                  </a:cubicBezTo>
                  <a:lnTo>
                    <a:pt x="17258" y="6971"/>
                  </a:lnTo>
                  <a:cubicBezTo>
                    <a:pt x="17204" y="6879"/>
                    <a:pt x="17237" y="6762"/>
                    <a:pt x="17329" y="6708"/>
                  </a:cubicBezTo>
                  <a:lnTo>
                    <a:pt x="18684" y="5925"/>
                  </a:lnTo>
                  <a:cubicBezTo>
                    <a:pt x="18707" y="5911"/>
                    <a:pt x="18732" y="5903"/>
                    <a:pt x="18757" y="5900"/>
                  </a:cubicBezTo>
                  <a:close/>
                  <a:moveTo>
                    <a:pt x="10800" y="10439"/>
                  </a:moveTo>
                  <a:cubicBezTo>
                    <a:pt x="10707" y="10439"/>
                    <a:pt x="10614" y="10475"/>
                    <a:pt x="10544" y="10545"/>
                  </a:cubicBezTo>
                  <a:cubicBezTo>
                    <a:pt x="10402" y="10686"/>
                    <a:pt x="10402" y="10915"/>
                    <a:pt x="10544" y="11056"/>
                  </a:cubicBezTo>
                  <a:cubicBezTo>
                    <a:pt x="10685" y="11198"/>
                    <a:pt x="10915" y="11198"/>
                    <a:pt x="11056" y="11056"/>
                  </a:cubicBezTo>
                  <a:cubicBezTo>
                    <a:pt x="11198" y="10915"/>
                    <a:pt x="11198" y="10686"/>
                    <a:pt x="11056" y="10545"/>
                  </a:cubicBezTo>
                  <a:cubicBezTo>
                    <a:pt x="10986" y="10475"/>
                    <a:pt x="10893" y="10439"/>
                    <a:pt x="10800" y="10439"/>
                  </a:cubicBezTo>
                  <a:close/>
                  <a:moveTo>
                    <a:pt x="1529" y="10520"/>
                  </a:moveTo>
                  <a:lnTo>
                    <a:pt x="3095" y="10520"/>
                  </a:lnTo>
                  <a:cubicBezTo>
                    <a:pt x="3203" y="10520"/>
                    <a:pt x="3289" y="10606"/>
                    <a:pt x="3289" y="10714"/>
                  </a:cubicBezTo>
                  <a:lnTo>
                    <a:pt x="3289" y="10886"/>
                  </a:lnTo>
                  <a:cubicBezTo>
                    <a:pt x="3289" y="10994"/>
                    <a:pt x="3203" y="11082"/>
                    <a:pt x="3095" y="11082"/>
                  </a:cubicBezTo>
                  <a:lnTo>
                    <a:pt x="1529" y="11082"/>
                  </a:lnTo>
                  <a:cubicBezTo>
                    <a:pt x="1426" y="11082"/>
                    <a:pt x="1333" y="10994"/>
                    <a:pt x="1333" y="10886"/>
                  </a:cubicBezTo>
                  <a:lnTo>
                    <a:pt x="1333" y="10714"/>
                  </a:lnTo>
                  <a:cubicBezTo>
                    <a:pt x="1333" y="10606"/>
                    <a:pt x="1421" y="10520"/>
                    <a:pt x="1529" y="10520"/>
                  </a:cubicBezTo>
                  <a:close/>
                  <a:moveTo>
                    <a:pt x="18500" y="10520"/>
                  </a:moveTo>
                  <a:lnTo>
                    <a:pt x="20066" y="10520"/>
                  </a:lnTo>
                  <a:cubicBezTo>
                    <a:pt x="20174" y="10520"/>
                    <a:pt x="20260" y="10606"/>
                    <a:pt x="20260" y="10714"/>
                  </a:cubicBezTo>
                  <a:lnTo>
                    <a:pt x="20260" y="10886"/>
                  </a:lnTo>
                  <a:cubicBezTo>
                    <a:pt x="20260" y="10994"/>
                    <a:pt x="20174" y="11082"/>
                    <a:pt x="20066" y="11082"/>
                  </a:cubicBezTo>
                  <a:lnTo>
                    <a:pt x="18500" y="11082"/>
                  </a:lnTo>
                  <a:cubicBezTo>
                    <a:pt x="18392" y="11082"/>
                    <a:pt x="18306" y="10994"/>
                    <a:pt x="18306" y="10886"/>
                  </a:cubicBezTo>
                  <a:lnTo>
                    <a:pt x="18306" y="10714"/>
                  </a:lnTo>
                  <a:cubicBezTo>
                    <a:pt x="18306" y="10606"/>
                    <a:pt x="18392" y="10520"/>
                    <a:pt x="18500" y="10520"/>
                  </a:cubicBezTo>
                  <a:close/>
                  <a:moveTo>
                    <a:pt x="4058" y="14383"/>
                  </a:moveTo>
                  <a:cubicBezTo>
                    <a:pt x="4133" y="14373"/>
                    <a:pt x="4209" y="14408"/>
                    <a:pt x="4249" y="14477"/>
                  </a:cubicBezTo>
                  <a:lnTo>
                    <a:pt x="4337" y="14629"/>
                  </a:lnTo>
                  <a:cubicBezTo>
                    <a:pt x="4391" y="14721"/>
                    <a:pt x="4358" y="14840"/>
                    <a:pt x="4266" y="14894"/>
                  </a:cubicBezTo>
                  <a:lnTo>
                    <a:pt x="2911" y="15677"/>
                  </a:lnTo>
                  <a:cubicBezTo>
                    <a:pt x="2819" y="15731"/>
                    <a:pt x="2700" y="15698"/>
                    <a:pt x="2646" y="15606"/>
                  </a:cubicBezTo>
                  <a:lnTo>
                    <a:pt x="2560" y="15456"/>
                  </a:lnTo>
                  <a:cubicBezTo>
                    <a:pt x="2506" y="15364"/>
                    <a:pt x="2537" y="15245"/>
                    <a:pt x="2629" y="15191"/>
                  </a:cubicBezTo>
                  <a:lnTo>
                    <a:pt x="3986" y="14408"/>
                  </a:lnTo>
                  <a:cubicBezTo>
                    <a:pt x="4009" y="14394"/>
                    <a:pt x="4034" y="14386"/>
                    <a:pt x="4058" y="14383"/>
                  </a:cubicBezTo>
                  <a:close/>
                  <a:moveTo>
                    <a:pt x="17536" y="14383"/>
                  </a:moveTo>
                  <a:cubicBezTo>
                    <a:pt x="17561" y="14386"/>
                    <a:pt x="17586" y="14394"/>
                    <a:pt x="17609" y="14408"/>
                  </a:cubicBezTo>
                  <a:lnTo>
                    <a:pt x="18964" y="15191"/>
                  </a:lnTo>
                  <a:cubicBezTo>
                    <a:pt x="19056" y="15245"/>
                    <a:pt x="19089" y="15364"/>
                    <a:pt x="19035" y="15456"/>
                  </a:cubicBezTo>
                  <a:lnTo>
                    <a:pt x="18949" y="15606"/>
                  </a:lnTo>
                  <a:cubicBezTo>
                    <a:pt x="18895" y="15698"/>
                    <a:pt x="18776" y="15731"/>
                    <a:pt x="18684" y="15677"/>
                  </a:cubicBezTo>
                  <a:lnTo>
                    <a:pt x="17329" y="14894"/>
                  </a:lnTo>
                  <a:cubicBezTo>
                    <a:pt x="17237" y="14840"/>
                    <a:pt x="17204" y="14721"/>
                    <a:pt x="17258" y="14629"/>
                  </a:cubicBezTo>
                  <a:lnTo>
                    <a:pt x="17344" y="14477"/>
                  </a:lnTo>
                  <a:cubicBezTo>
                    <a:pt x="17385" y="14408"/>
                    <a:pt x="17462" y="14373"/>
                    <a:pt x="17536" y="14383"/>
                  </a:cubicBezTo>
                  <a:close/>
                  <a:moveTo>
                    <a:pt x="6893" y="17240"/>
                  </a:moveTo>
                  <a:cubicBezTo>
                    <a:pt x="6918" y="17243"/>
                    <a:pt x="6943" y="17251"/>
                    <a:pt x="6966" y="17265"/>
                  </a:cubicBezTo>
                  <a:lnTo>
                    <a:pt x="7118" y="17351"/>
                  </a:lnTo>
                  <a:cubicBezTo>
                    <a:pt x="7210" y="17399"/>
                    <a:pt x="7241" y="17519"/>
                    <a:pt x="7187" y="17616"/>
                  </a:cubicBezTo>
                  <a:lnTo>
                    <a:pt x="6404" y="18971"/>
                  </a:lnTo>
                  <a:cubicBezTo>
                    <a:pt x="6350" y="19063"/>
                    <a:pt x="6231" y="19094"/>
                    <a:pt x="6139" y="19040"/>
                  </a:cubicBezTo>
                  <a:lnTo>
                    <a:pt x="5989" y="18954"/>
                  </a:lnTo>
                  <a:cubicBezTo>
                    <a:pt x="5897" y="18900"/>
                    <a:pt x="5864" y="18781"/>
                    <a:pt x="5918" y="18689"/>
                  </a:cubicBezTo>
                  <a:lnTo>
                    <a:pt x="6701" y="17334"/>
                  </a:lnTo>
                  <a:cubicBezTo>
                    <a:pt x="6742" y="17265"/>
                    <a:pt x="6819" y="17230"/>
                    <a:pt x="6893" y="17240"/>
                  </a:cubicBezTo>
                  <a:close/>
                  <a:moveTo>
                    <a:pt x="14696" y="17240"/>
                  </a:moveTo>
                  <a:cubicBezTo>
                    <a:pt x="14771" y="17230"/>
                    <a:pt x="14847" y="17265"/>
                    <a:pt x="14887" y="17334"/>
                  </a:cubicBezTo>
                  <a:lnTo>
                    <a:pt x="15670" y="18689"/>
                  </a:lnTo>
                  <a:cubicBezTo>
                    <a:pt x="15730" y="18781"/>
                    <a:pt x="15698" y="18900"/>
                    <a:pt x="15601" y="18954"/>
                  </a:cubicBezTo>
                  <a:lnTo>
                    <a:pt x="15449" y="19040"/>
                  </a:lnTo>
                  <a:cubicBezTo>
                    <a:pt x="15357" y="19094"/>
                    <a:pt x="15238" y="19063"/>
                    <a:pt x="15184" y="18971"/>
                  </a:cubicBezTo>
                  <a:lnTo>
                    <a:pt x="14401" y="17616"/>
                  </a:lnTo>
                  <a:cubicBezTo>
                    <a:pt x="14347" y="17524"/>
                    <a:pt x="14380" y="17405"/>
                    <a:pt x="14472" y="17351"/>
                  </a:cubicBezTo>
                  <a:lnTo>
                    <a:pt x="14624" y="17265"/>
                  </a:lnTo>
                  <a:cubicBezTo>
                    <a:pt x="14647" y="17251"/>
                    <a:pt x="14672" y="17243"/>
                    <a:pt x="14696" y="17240"/>
                  </a:cubicBezTo>
                  <a:close/>
                  <a:moveTo>
                    <a:pt x="10714" y="18306"/>
                  </a:moveTo>
                  <a:lnTo>
                    <a:pt x="10886" y="18306"/>
                  </a:lnTo>
                  <a:cubicBezTo>
                    <a:pt x="10994" y="18306"/>
                    <a:pt x="11080" y="18392"/>
                    <a:pt x="11080" y="18500"/>
                  </a:cubicBezTo>
                  <a:lnTo>
                    <a:pt x="11080" y="20066"/>
                  </a:lnTo>
                  <a:cubicBezTo>
                    <a:pt x="11080" y="20174"/>
                    <a:pt x="10994" y="20262"/>
                    <a:pt x="10886" y="20262"/>
                  </a:cubicBezTo>
                  <a:lnTo>
                    <a:pt x="10714" y="20262"/>
                  </a:lnTo>
                  <a:cubicBezTo>
                    <a:pt x="10606" y="20262"/>
                    <a:pt x="10520" y="20174"/>
                    <a:pt x="10520" y="20066"/>
                  </a:cubicBezTo>
                  <a:lnTo>
                    <a:pt x="10520" y="18500"/>
                  </a:lnTo>
                  <a:cubicBezTo>
                    <a:pt x="10520" y="18392"/>
                    <a:pt x="10606" y="18306"/>
                    <a:pt x="10714" y="1830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hueOff val="-395226"/>
                    <a:satOff val="10158"/>
                  </a:schemeClr>
                </a:gs>
                <a:gs pos="100000">
                  <a:schemeClr val="accent5">
                    <a:hueOff val="-2274878"/>
                    <a:satOff val="10158"/>
                    <a:lumOff val="1978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3200">
                  <a:solidFill>
                    <a:srgbClr val="FFFFF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22-社区彩页-反面.jpg" descr="22-社区彩页-反面.jpg"/>
          <p:cNvPicPr>
            <a:picLocks noChangeAspect="1"/>
          </p:cNvPicPr>
          <p:nvPr/>
        </p:nvPicPr>
        <p:blipFill>
          <a:blip r:embed="rId2">
            <a:extLst/>
          </a:blip>
          <a:srcRect l="1973" t="8216" r="4588" b="12259"/>
          <a:stretch>
            <a:fillRect/>
          </a:stretch>
        </p:blipFill>
        <p:spPr>
          <a:xfrm>
            <a:off x="0" y="-42466"/>
            <a:ext cx="24383909" cy="13800741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矩形"/>
          <p:cNvSpPr/>
          <p:nvPr/>
        </p:nvSpPr>
        <p:spPr>
          <a:xfrm>
            <a:off x="-239059" y="11280588"/>
            <a:ext cx="3498926" cy="26807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3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</a:p>
        </p:txBody>
      </p:sp>
      <p:sp>
        <p:nvSpPr>
          <p:cNvPr id="231" name="基于 2019 年 DORA DevOps 状态调查"/>
          <p:cNvSpPr txBox="1"/>
          <p:nvPr/>
        </p:nvSpPr>
        <p:spPr>
          <a:xfrm>
            <a:off x="346548" y="1162570"/>
            <a:ext cx="5358080" cy="528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基于 2019 年 DORA DevOps 状态调查</a:t>
            </a:r>
          </a:p>
        </p:txBody>
      </p:sp>
      <p:sp>
        <p:nvSpPr>
          <p:cNvPr id="232" name="DevOps 成长模型"/>
          <p:cNvSpPr txBox="1"/>
          <p:nvPr/>
        </p:nvSpPr>
        <p:spPr>
          <a:xfrm>
            <a:off x="220785" y="3542"/>
            <a:ext cx="6207253" cy="1188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/>
            <a:r>
              <a:t>DevOps 成长模型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技术能力"/>
          <p:cNvSpPr txBox="1"/>
          <p:nvPr>
            <p:ph type="title"/>
          </p:nvPr>
        </p:nvSpPr>
        <p:spPr>
          <a:xfrm>
            <a:off x="357145" y="492681"/>
            <a:ext cx="5127710" cy="1557857"/>
          </a:xfrm>
          <a:prstGeom prst="rect">
            <a:avLst/>
          </a:prstGeom>
        </p:spPr>
        <p:txBody>
          <a:bodyPr/>
          <a:lstStyle>
            <a:lvl1pPr>
              <a:defRPr spc="-209" sz="7000" u="sng"/>
            </a:lvl1pPr>
          </a:lstStyle>
          <a:p>
            <a:pPr/>
            <a:r>
              <a:t>技术能力</a:t>
            </a:r>
          </a:p>
        </p:txBody>
      </p:sp>
      <p:sp>
        <p:nvSpPr>
          <p:cNvPr id="235" name="流程能力"/>
          <p:cNvSpPr txBox="1"/>
          <p:nvPr/>
        </p:nvSpPr>
        <p:spPr>
          <a:xfrm>
            <a:off x="10623633" y="492681"/>
            <a:ext cx="5127710" cy="15578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lnSpc>
                <a:spcPct val="90000"/>
              </a:lnSpc>
              <a:defRPr spc="-209" sz="7000" u="sng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pPr/>
            <a:r>
              <a:t>流程能力</a:t>
            </a:r>
          </a:p>
        </p:txBody>
      </p:sp>
      <p:sp>
        <p:nvSpPr>
          <p:cNvPr id="236" name="文化能力"/>
          <p:cNvSpPr txBox="1"/>
          <p:nvPr/>
        </p:nvSpPr>
        <p:spPr>
          <a:xfrm>
            <a:off x="10623633" y="9183220"/>
            <a:ext cx="5127710" cy="15578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lnSpc>
                <a:spcPct val="90000"/>
              </a:lnSpc>
              <a:defRPr spc="-209" sz="7000" u="sng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pPr/>
            <a:r>
              <a:t>文化能力</a:t>
            </a:r>
          </a:p>
        </p:txBody>
      </p:sp>
      <p:sp>
        <p:nvSpPr>
          <p:cNvPr id="237" name="度量能力"/>
          <p:cNvSpPr txBox="1"/>
          <p:nvPr/>
        </p:nvSpPr>
        <p:spPr>
          <a:xfrm>
            <a:off x="10623633" y="4743682"/>
            <a:ext cx="5127710" cy="15578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lnSpc>
                <a:spcPct val="90000"/>
              </a:lnSpc>
              <a:defRPr spc="-209" sz="7000" u="sng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pPr/>
            <a:r>
              <a:t>度量能力</a:t>
            </a:r>
          </a:p>
        </p:txBody>
      </p:sp>
      <p:sp>
        <p:nvSpPr>
          <p:cNvPr id="238" name="版本控制…"/>
          <p:cNvSpPr txBox="1"/>
          <p:nvPr/>
        </p:nvSpPr>
        <p:spPr>
          <a:xfrm>
            <a:off x="1027336" y="2288574"/>
            <a:ext cx="8841815" cy="10473438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442090"/>
          <a:lstStyle/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版本控制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主干开发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持续集成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部署自动化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持续测试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持续交付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架构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赋权团队选择工具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测试数据管理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安全早期介入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数据库变更管理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云基础架构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代码可维护性</a:t>
            </a:r>
          </a:p>
        </p:txBody>
      </p:sp>
      <p:sp>
        <p:nvSpPr>
          <p:cNvPr id="239" name="团队实验…"/>
          <p:cNvSpPr txBox="1"/>
          <p:nvPr/>
        </p:nvSpPr>
        <p:spPr>
          <a:xfrm>
            <a:off x="11213953" y="2094670"/>
            <a:ext cx="12020448" cy="3383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601022"/>
          <a:lstStyle/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团队实验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简化变更审核流程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客户反馈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价值流的可视化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小批量工作方式</a:t>
            </a:r>
          </a:p>
        </p:txBody>
      </p:sp>
      <p:sp>
        <p:nvSpPr>
          <p:cNvPr id="240" name="基于监控系统做出明智业务决策…"/>
          <p:cNvSpPr txBox="1"/>
          <p:nvPr/>
        </p:nvSpPr>
        <p:spPr>
          <a:xfrm>
            <a:off x="11366707" y="6340354"/>
            <a:ext cx="12396445" cy="3383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619822"/>
          <a:lstStyle/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基于监控系统做出明智业务决策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监控和可观测性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主动式故障告警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限制在制品数量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可视化管理</a:t>
            </a:r>
          </a:p>
        </p:txBody>
      </p:sp>
      <p:sp>
        <p:nvSpPr>
          <p:cNvPr id="241" name="培养高度信任的生机文化…"/>
          <p:cNvSpPr txBox="1"/>
          <p:nvPr/>
        </p:nvSpPr>
        <p:spPr>
          <a:xfrm>
            <a:off x="11429553" y="10586039"/>
            <a:ext cx="11589248" cy="3383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579462"/>
          <a:lstStyle/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培养高度信任的生机文化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学习文化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工作满意度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变革领导力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pasted-image.tiff" descr="pasted-image.tiff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31726" b="0"/>
          <a:stretch>
            <a:fillRect/>
          </a:stretch>
        </p:blipFill>
        <p:spPr>
          <a:xfrm>
            <a:off x="12192000" y="-25400"/>
            <a:ext cx="12192000" cy="13766800"/>
          </a:xfrm>
          <a:prstGeom prst="rect">
            <a:avLst/>
          </a:prstGeom>
        </p:spPr>
      </p:pic>
      <p:sp>
        <p:nvSpPr>
          <p:cNvPr id="244" name="如何进行转型？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如何进行转型？</a:t>
            </a:r>
          </a:p>
        </p:txBody>
      </p:sp>
      <p:sp>
        <p:nvSpPr>
          <p:cNvPr id="245" name="原则和常见错误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原则和常见错误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组织级别 DevOps 转型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92479">
              <a:defRPr spc="-241" sz="8064"/>
            </a:lvl1pPr>
          </a:lstStyle>
          <a:p>
            <a:pPr/>
            <a:r>
              <a:t>组织级别 DevOps 转型</a:t>
            </a:r>
          </a:p>
        </p:txBody>
      </p:sp>
      <p:sp>
        <p:nvSpPr>
          <p:cNvPr id="248" name="必须考虑到的问题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必须考虑到的问题</a:t>
            </a:r>
          </a:p>
        </p:txBody>
      </p:sp>
      <p:sp>
        <p:nvSpPr>
          <p:cNvPr id="249" name="这种变革的方向是什么？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这种变革的方向是什么？</a:t>
            </a:r>
          </a:p>
          <a:p>
            <a:pPr/>
            <a:r>
              <a:t>希望取得哪些系统级的成果？</a:t>
            </a:r>
          </a:p>
          <a:p>
            <a:pPr/>
            <a:r>
              <a:t>组织能否更好地服务于客户，或获取更多客户，从而实现组织业绩？</a:t>
            </a:r>
          </a:p>
          <a:p>
            <a:pPr/>
            <a:r>
              <a:t>能否为组织的业务模式和人员管理带来长期变革和可持续发展？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asted-image.tiff" descr="pasted-image.tiff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1837772" y="2800880"/>
            <a:ext cx="12192001" cy="7213600"/>
          </a:xfrm>
          <a:prstGeom prst="rect">
            <a:avLst/>
          </a:prstGeom>
        </p:spPr>
      </p:pic>
      <p:sp>
        <p:nvSpPr>
          <p:cNvPr id="252" name="转型模式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75969">
              <a:defRPr spc="-236" sz="7896"/>
            </a:lvl1pPr>
          </a:lstStyle>
          <a:p>
            <a:pPr/>
            <a:r>
              <a:t>转型模式 1</a:t>
            </a:r>
          </a:p>
        </p:txBody>
      </p:sp>
      <p:sp>
        <p:nvSpPr>
          <p:cNvPr id="253" name="团队必须设置自己的目标状况或 OKR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团队必须设置自己的目标状况或 OKR</a:t>
            </a:r>
          </a:p>
          <a:p>
            <a:pPr/>
            <a:r>
              <a:t>可以接受达不到目标；应努力达成约 80% 的目标</a:t>
            </a:r>
          </a:p>
          <a:p>
            <a:pPr/>
            <a:r>
              <a:t>在努力实现目标的过程中学习和提升，迭代目标和度量指标</a:t>
            </a:r>
          </a:p>
          <a:p>
            <a:pPr/>
            <a:r>
              <a:t>团队拥有必要的自主权、带宽、资源、管理领导的支持</a:t>
            </a:r>
          </a:p>
        </p:txBody>
      </p:sp>
      <p:sp>
        <p:nvSpPr>
          <p:cNvPr id="254" name="设置目标并使能团队实验"/>
          <p:cNvSpPr txBox="1"/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设置目标并使能团队实验</a:t>
            </a:r>
          </a:p>
        </p:txBody>
      </p:sp>
      <p:sp>
        <p:nvSpPr>
          <p:cNvPr id="255" name="目标状况是什么？"/>
          <p:cNvSpPr txBox="1"/>
          <p:nvPr/>
        </p:nvSpPr>
        <p:spPr>
          <a:xfrm>
            <a:off x="11875620" y="10843559"/>
            <a:ext cx="3162301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b="1" sz="3000">
                <a:solidFill>
                  <a:srgbClr val="20212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目标状况是什么？</a:t>
            </a:r>
          </a:p>
        </p:txBody>
      </p:sp>
      <p:sp>
        <p:nvSpPr>
          <p:cNvPr id="256" name="目前情况如何？"/>
          <p:cNvSpPr txBox="1"/>
          <p:nvPr/>
        </p:nvSpPr>
        <p:spPr>
          <a:xfrm>
            <a:off x="15219455" y="10843559"/>
            <a:ext cx="2781301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b="1" sz="3000">
                <a:solidFill>
                  <a:srgbClr val="20212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目前情况如何？</a:t>
            </a:r>
          </a:p>
        </p:txBody>
      </p:sp>
      <p:sp>
        <p:nvSpPr>
          <p:cNvPr id="257" name="有哪些障碍？…"/>
          <p:cNvSpPr txBox="1"/>
          <p:nvPr/>
        </p:nvSpPr>
        <p:spPr>
          <a:xfrm>
            <a:off x="18182291" y="10935447"/>
            <a:ext cx="3543301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1" sz="3000">
                <a:solidFill>
                  <a:srgbClr val="20212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有哪些障碍？</a:t>
            </a:r>
          </a:p>
          <a:p>
            <a:pPr algn="l" defTabSz="457200">
              <a:defRPr b="1" sz="3000">
                <a:solidFill>
                  <a:srgbClr val="20212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正在解决什么障碍？</a:t>
            </a:r>
          </a:p>
        </p:txBody>
      </p:sp>
      <p:sp>
        <p:nvSpPr>
          <p:cNvPr id="258" name="下一步做什么？…"/>
          <p:cNvSpPr txBox="1"/>
          <p:nvPr/>
        </p:nvSpPr>
        <p:spPr>
          <a:xfrm>
            <a:off x="21563479" y="10935447"/>
            <a:ext cx="3162301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b="1" sz="3000">
                <a:solidFill>
                  <a:srgbClr val="20212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下一步做什么？</a:t>
            </a:r>
          </a:p>
          <a:p>
            <a:pPr algn="l" defTabSz="457200">
              <a:defRPr b="1" sz="3000">
                <a:solidFill>
                  <a:srgbClr val="20212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期望的结果？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转型模式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75969">
              <a:defRPr spc="-236" sz="7896"/>
            </a:lvl1pPr>
          </a:lstStyle>
          <a:p>
            <a:pPr/>
            <a:r>
              <a:t>转型模式 2</a:t>
            </a:r>
          </a:p>
        </p:txBody>
      </p:sp>
      <p:sp>
        <p:nvSpPr>
          <p:cNvPr id="261" name="应用在组织的基层和高层都创建社区结构的策略，可能会让社区结构在面临重组和产品变更时更具可持续性和弹性。…"/>
          <p:cNvSpPr txBox="1"/>
          <p:nvPr>
            <p:ph type="body" sz="half" idx="1"/>
          </p:nvPr>
        </p:nvSpPr>
        <p:spPr>
          <a:xfrm>
            <a:off x="1270000" y="4264470"/>
            <a:ext cx="9652000" cy="8432801"/>
          </a:xfrm>
          <a:prstGeom prst="rect">
            <a:avLst/>
          </a:prstGeom>
        </p:spPr>
        <p:txBody>
          <a:bodyPr/>
          <a:lstStyle/>
          <a:p>
            <a:pPr/>
            <a:r>
              <a:t>应用在组织的基层和高层都创建社区结构的策略，可能会让社区结构在面临重组和产品变更时更具可持续性和弹性。</a:t>
            </a:r>
          </a:p>
          <a:p>
            <a:pPr/>
            <a:r>
              <a:t>用社区传播实践+草根策略</a:t>
            </a:r>
          </a:p>
        </p:txBody>
      </p:sp>
      <p:sp>
        <p:nvSpPr>
          <p:cNvPr id="262" name="推荐构建社区模式"/>
          <p:cNvSpPr txBox="1"/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推荐构建社区模式</a:t>
            </a:r>
          </a:p>
        </p:txBody>
      </p:sp>
      <p:sp>
        <p:nvSpPr>
          <p:cNvPr id="263" name="培训中心（有时也称为DOJO）…"/>
          <p:cNvSpPr txBox="1"/>
          <p:nvPr/>
        </p:nvSpPr>
        <p:spPr>
          <a:xfrm>
            <a:off x="12653728" y="1227452"/>
            <a:ext cx="11281670" cy="11261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3"/>
              </a:buBlip>
              <a:defRPr b="1" sz="6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培训中心（有时也称为DOJO）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3"/>
              </a:buBlip>
              <a:defRPr b="1" sz="6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卓越中心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3"/>
              </a:buBlip>
              <a:defRPr b="1" sz="6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止步于概念证明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3"/>
              </a:buBlip>
              <a:defRPr b="1" sz="6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用概念证明当模板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3"/>
              </a:buBlip>
              <a:defRPr b="1" sz="6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用概念证明做种子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3"/>
              </a:buBlip>
              <a:defRPr b="1" sz="6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实践社区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3"/>
              </a:buBlip>
              <a:defRPr b="1" sz="6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大爆炸式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3"/>
              </a:buBlip>
              <a:defRPr b="1" sz="6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自下而上或草根方式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3"/>
              </a:buBlip>
              <a:defRPr b="1" sz="6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混搭型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pasted-image.tiff" descr="pasted-image.tiff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31206" b="0"/>
          <a:stretch>
            <a:fillRect/>
          </a:stretch>
        </p:blipFill>
        <p:spPr>
          <a:xfrm>
            <a:off x="12204700" y="0"/>
            <a:ext cx="12192000" cy="13716000"/>
          </a:xfrm>
          <a:prstGeom prst="rect">
            <a:avLst/>
          </a:prstGeom>
        </p:spPr>
      </p:pic>
      <p:sp>
        <p:nvSpPr>
          <p:cNvPr id="268" name="有效的组织变更管理原则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85165">
              <a:defRPr spc="-209" sz="6972"/>
            </a:lvl1pPr>
          </a:lstStyle>
          <a:p>
            <a:pPr/>
            <a:r>
              <a:t>有效的组织变更管理原则</a:t>
            </a:r>
          </a:p>
        </p:txBody>
      </p:sp>
      <p:sp>
        <p:nvSpPr>
          <p:cNvPr id="269" name="不断改进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不断改进</a:t>
            </a:r>
          </a:p>
          <a:p>
            <a:pPr/>
            <a:r>
              <a:t>领导者和团队会就可度量的成果达成一，致并加以传达，团队决定这些成果的实现方式</a:t>
            </a:r>
          </a:p>
          <a:p>
            <a:pPr/>
            <a:r>
              <a:t>大规模的变化是以迭代方式逐步实现的</a:t>
            </a:r>
          </a:p>
        </p:txBody>
      </p:sp>
      <p:sp>
        <p:nvSpPr>
          <p:cNvPr id="270" name="循序渐进、上下一致"/>
          <p:cNvSpPr txBox="1"/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循序渐进、上下一致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成组"/>
          <p:cNvGrpSpPr/>
          <p:nvPr/>
        </p:nvGrpSpPr>
        <p:grpSpPr>
          <a:xfrm>
            <a:off x="4631453" y="2800350"/>
            <a:ext cx="5843985" cy="8115300"/>
            <a:chOff x="0" y="0"/>
            <a:chExt cx="5843984" cy="8115300"/>
          </a:xfrm>
        </p:grpSpPr>
        <p:sp>
          <p:nvSpPr>
            <p:cNvPr id="158" name="圆角矩形"/>
            <p:cNvSpPr/>
            <p:nvPr/>
          </p:nvSpPr>
          <p:spPr>
            <a:xfrm>
              <a:off x="0" y="0"/>
              <a:ext cx="5843985" cy="8115300"/>
            </a:xfrm>
            <a:prstGeom prst="roundRect">
              <a:avLst>
                <a:gd name="adj" fmla="val 13654"/>
              </a:avLst>
            </a:prstGeom>
            <a:solidFill>
              <a:srgbClr val="48454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500">
                  <a:solidFill>
                    <a:srgbClr val="FFFFFF"/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</a:p>
          </p:txBody>
        </p:sp>
        <p:sp>
          <p:nvSpPr>
            <p:cNvPr id="159" name="正方形"/>
            <p:cNvSpPr/>
            <p:nvPr/>
          </p:nvSpPr>
          <p:spPr>
            <a:xfrm>
              <a:off x="4571772" y="9082"/>
              <a:ext cx="1270001" cy="1270001"/>
            </a:xfrm>
            <a:prstGeom prst="rect">
              <a:avLst/>
            </a:prstGeom>
            <a:solidFill>
              <a:srgbClr val="48454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500">
                  <a:solidFill>
                    <a:srgbClr val="FFFFFF"/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</a:p>
          </p:txBody>
        </p:sp>
      </p:grpSp>
      <p:sp>
        <p:nvSpPr>
          <p:cNvPr id="161" name="刘征…"/>
          <p:cNvSpPr txBox="1"/>
          <p:nvPr/>
        </p:nvSpPr>
        <p:spPr>
          <a:xfrm>
            <a:off x="6984440" y="4533899"/>
            <a:ext cx="2854792" cy="464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spcBef>
                <a:spcPts val="2000"/>
              </a:spcBef>
              <a:defRPr i="1" spc="39" sz="4000">
                <a:solidFill>
                  <a:srgbClr val="FFFFFF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刘征</a:t>
            </a:r>
          </a:p>
          <a:p>
            <a:pPr algn="l">
              <a:spcBef>
                <a:spcPts val="2000"/>
              </a:spcBef>
              <a:defRPr i="1" spc="39" sz="4000">
                <a:solidFill>
                  <a:srgbClr val="FFFFFF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SRE/DevOps</a:t>
            </a:r>
          </a:p>
          <a:p>
            <a:pPr algn="l">
              <a:spcBef>
                <a:spcPts val="2000"/>
              </a:spcBef>
              <a:defRPr i="1" spc="39" sz="4000">
                <a:solidFill>
                  <a:srgbClr val="FFFFFF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IT管理背景</a:t>
            </a:r>
          </a:p>
          <a:p>
            <a:pPr algn="l">
              <a:spcBef>
                <a:spcPts val="2000"/>
              </a:spcBef>
              <a:defRPr i="1" spc="39" sz="4000">
                <a:solidFill>
                  <a:srgbClr val="FFFFFF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云计算</a:t>
            </a:r>
          </a:p>
          <a:p>
            <a:pPr algn="l">
              <a:spcBef>
                <a:spcPts val="2000"/>
              </a:spcBef>
              <a:defRPr i="1" spc="39" sz="4000">
                <a:solidFill>
                  <a:srgbClr val="FFFFFF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工具链</a:t>
            </a:r>
          </a:p>
        </p:txBody>
      </p:sp>
      <p:pic>
        <p:nvPicPr>
          <p:cNvPr id="162" name="IMG_3444_big_1334-1333.jpeg" descr="IMG_3444_big_1334-1333.jpeg"/>
          <p:cNvPicPr>
            <a:picLocks noChangeAspect="1"/>
          </p:cNvPicPr>
          <p:nvPr/>
        </p:nvPicPr>
        <p:blipFill>
          <a:blip r:embed="rId2">
            <a:extLst/>
          </a:blip>
          <a:srcRect l="17297" t="0" r="10743" b="0"/>
          <a:stretch>
            <a:fillRect/>
          </a:stretch>
        </p:blipFill>
        <p:spPr>
          <a:xfrm>
            <a:off x="907602" y="2800350"/>
            <a:ext cx="5844065" cy="8115300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blog：http://maritnliu.cn"/>
          <p:cNvSpPr txBox="1"/>
          <p:nvPr/>
        </p:nvSpPr>
        <p:spPr>
          <a:xfrm>
            <a:off x="1518951" y="11466554"/>
            <a:ext cx="5414200" cy="819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spcBef>
                <a:spcPts val="2000"/>
              </a:spcBef>
              <a:defRPr i="1" spc="39" sz="400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blog：</a:t>
            </a:r>
            <a:r>
              <a:rPr u="sng">
                <a:hlinkClick r:id="rId3" invalidUrl="" action="" tgtFrame="" tooltip="" history="1" highlightClick="0" endSnd="0"/>
              </a:rPr>
              <a:t>http://maritnliu.cn</a:t>
            </a:r>
          </a:p>
        </p:txBody>
      </p:sp>
      <p:pic>
        <p:nvPicPr>
          <p:cNvPr id="164" name="DevOps实践指南.jpg" descr="DevOps实践指南.jpg"/>
          <p:cNvPicPr>
            <a:picLocks noChangeAspect="1"/>
          </p:cNvPicPr>
          <p:nvPr/>
        </p:nvPicPr>
        <p:blipFill>
          <a:blip r:embed="rId4">
            <a:extLst/>
          </a:blip>
          <a:srcRect l="17161" t="3781" r="14186" b="2862"/>
          <a:stretch>
            <a:fillRect/>
          </a:stretch>
        </p:blipFill>
        <p:spPr>
          <a:xfrm>
            <a:off x="17801477" y="3490774"/>
            <a:ext cx="4952365" cy="67344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83" fill="norm" stroke="1" extrusionOk="0">
                <a:moveTo>
                  <a:pt x="1959" y="0"/>
                </a:moveTo>
                <a:cubicBezTo>
                  <a:pt x="1588" y="2"/>
                  <a:pt x="1363" y="54"/>
                  <a:pt x="813" y="218"/>
                </a:cubicBezTo>
                <a:lnTo>
                  <a:pt x="0" y="461"/>
                </a:lnTo>
                <a:lnTo>
                  <a:pt x="0" y="10806"/>
                </a:lnTo>
                <a:lnTo>
                  <a:pt x="0" y="21149"/>
                </a:lnTo>
                <a:lnTo>
                  <a:pt x="701" y="21379"/>
                </a:lnTo>
                <a:cubicBezTo>
                  <a:pt x="1176" y="21536"/>
                  <a:pt x="1519" y="21600"/>
                  <a:pt x="1765" y="21580"/>
                </a:cubicBezTo>
                <a:cubicBezTo>
                  <a:pt x="2170" y="21548"/>
                  <a:pt x="17661" y="20554"/>
                  <a:pt x="20065" y="20405"/>
                </a:cubicBezTo>
                <a:lnTo>
                  <a:pt x="21597" y="20310"/>
                </a:lnTo>
                <a:lnTo>
                  <a:pt x="21597" y="15231"/>
                </a:lnTo>
                <a:cubicBezTo>
                  <a:pt x="21600" y="3756"/>
                  <a:pt x="21591" y="775"/>
                  <a:pt x="21548" y="743"/>
                </a:cubicBezTo>
                <a:cubicBezTo>
                  <a:pt x="21523" y="725"/>
                  <a:pt x="17376" y="563"/>
                  <a:pt x="12333" y="382"/>
                </a:cubicBezTo>
                <a:cubicBezTo>
                  <a:pt x="7291" y="201"/>
                  <a:pt x="2821" y="36"/>
                  <a:pt x="2397" y="14"/>
                </a:cubicBezTo>
                <a:cubicBezTo>
                  <a:pt x="2224" y="6"/>
                  <a:pt x="2083" y="0"/>
                  <a:pt x="195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5" name="pasted-image.tiff" descr="pasted-image.tiff"/>
          <p:cNvPicPr>
            <a:picLocks noChangeAspect="1"/>
          </p:cNvPicPr>
          <p:nvPr/>
        </p:nvPicPr>
        <p:blipFill>
          <a:blip r:embed="rId5">
            <a:extLst/>
          </a:blip>
          <a:srcRect l="18625" t="0" r="11108" b="41"/>
          <a:stretch>
            <a:fillRect/>
          </a:stretch>
        </p:blipFill>
        <p:spPr>
          <a:xfrm>
            <a:off x="12031642" y="3335337"/>
            <a:ext cx="4952541" cy="7045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1600" fill="norm" stroke="1" extrusionOk="0">
                <a:moveTo>
                  <a:pt x="740" y="0"/>
                </a:moveTo>
                <a:lnTo>
                  <a:pt x="773" y="198"/>
                </a:lnTo>
                <a:cubicBezTo>
                  <a:pt x="809" y="414"/>
                  <a:pt x="670" y="534"/>
                  <a:pt x="342" y="569"/>
                </a:cubicBezTo>
                <a:cubicBezTo>
                  <a:pt x="227" y="582"/>
                  <a:pt x="111" y="607"/>
                  <a:pt x="83" y="627"/>
                </a:cubicBezTo>
                <a:cubicBezTo>
                  <a:pt x="54" y="647"/>
                  <a:pt x="21" y="5284"/>
                  <a:pt x="8" y="10930"/>
                </a:cubicBezTo>
                <a:cubicBezTo>
                  <a:pt x="-13" y="20165"/>
                  <a:pt x="-1" y="21198"/>
                  <a:pt x="135" y="21198"/>
                </a:cubicBezTo>
                <a:cubicBezTo>
                  <a:pt x="218" y="21198"/>
                  <a:pt x="334" y="21163"/>
                  <a:pt x="394" y="21121"/>
                </a:cubicBezTo>
                <a:cubicBezTo>
                  <a:pt x="566" y="20999"/>
                  <a:pt x="716" y="21117"/>
                  <a:pt x="716" y="21374"/>
                </a:cubicBezTo>
                <a:lnTo>
                  <a:pt x="716" y="21600"/>
                </a:lnTo>
                <a:cubicBezTo>
                  <a:pt x="2304" y="21590"/>
                  <a:pt x="3547" y="21572"/>
                  <a:pt x="3619" y="21545"/>
                </a:cubicBezTo>
                <a:cubicBezTo>
                  <a:pt x="3712" y="21510"/>
                  <a:pt x="4424" y="21433"/>
                  <a:pt x="5201" y="21374"/>
                </a:cubicBezTo>
                <a:cubicBezTo>
                  <a:pt x="5979" y="21315"/>
                  <a:pt x="7338" y="21205"/>
                  <a:pt x="8224" y="21129"/>
                </a:cubicBezTo>
                <a:cubicBezTo>
                  <a:pt x="9109" y="21053"/>
                  <a:pt x="10228" y="20975"/>
                  <a:pt x="10711" y="20956"/>
                </a:cubicBezTo>
                <a:cubicBezTo>
                  <a:pt x="11194" y="20938"/>
                  <a:pt x="11919" y="20891"/>
                  <a:pt x="12322" y="20854"/>
                </a:cubicBezTo>
                <a:cubicBezTo>
                  <a:pt x="14068" y="20693"/>
                  <a:pt x="18322" y="20366"/>
                  <a:pt x="19437" y="20305"/>
                </a:cubicBezTo>
                <a:cubicBezTo>
                  <a:pt x="20105" y="20269"/>
                  <a:pt x="20861" y="20219"/>
                  <a:pt x="21118" y="20195"/>
                </a:cubicBezTo>
                <a:lnTo>
                  <a:pt x="21587" y="20151"/>
                </a:lnTo>
                <a:lnTo>
                  <a:pt x="21587" y="10838"/>
                </a:lnTo>
                <a:lnTo>
                  <a:pt x="21587" y="1522"/>
                </a:lnTo>
                <a:lnTo>
                  <a:pt x="20781" y="1465"/>
                </a:lnTo>
                <a:cubicBezTo>
                  <a:pt x="20006" y="1409"/>
                  <a:pt x="19976" y="1400"/>
                  <a:pt x="19985" y="1235"/>
                </a:cubicBezTo>
                <a:cubicBezTo>
                  <a:pt x="19993" y="1086"/>
                  <a:pt x="19953" y="1064"/>
                  <a:pt x="19675" y="1060"/>
                </a:cubicBezTo>
                <a:cubicBezTo>
                  <a:pt x="19499" y="1057"/>
                  <a:pt x="19364" y="1085"/>
                  <a:pt x="19374" y="1124"/>
                </a:cubicBezTo>
                <a:cubicBezTo>
                  <a:pt x="19406" y="1244"/>
                  <a:pt x="18959" y="1256"/>
                  <a:pt x="18894" y="1136"/>
                </a:cubicBezTo>
                <a:cubicBezTo>
                  <a:pt x="18826" y="1012"/>
                  <a:pt x="18316" y="990"/>
                  <a:pt x="18214" y="1106"/>
                </a:cubicBezTo>
                <a:cubicBezTo>
                  <a:pt x="18175" y="1150"/>
                  <a:pt x="18012" y="1167"/>
                  <a:pt x="17830" y="1146"/>
                </a:cubicBezTo>
                <a:cubicBezTo>
                  <a:pt x="17655" y="1126"/>
                  <a:pt x="17468" y="1139"/>
                  <a:pt x="17414" y="1177"/>
                </a:cubicBezTo>
                <a:cubicBezTo>
                  <a:pt x="17269" y="1279"/>
                  <a:pt x="16752" y="1221"/>
                  <a:pt x="16787" y="1106"/>
                </a:cubicBezTo>
                <a:cubicBezTo>
                  <a:pt x="16810" y="1028"/>
                  <a:pt x="16683" y="1017"/>
                  <a:pt x="16105" y="1050"/>
                </a:cubicBezTo>
                <a:cubicBezTo>
                  <a:pt x="15119" y="1107"/>
                  <a:pt x="13344" y="961"/>
                  <a:pt x="13344" y="824"/>
                </a:cubicBezTo>
                <a:cubicBezTo>
                  <a:pt x="13344" y="745"/>
                  <a:pt x="13449" y="724"/>
                  <a:pt x="13783" y="735"/>
                </a:cubicBezTo>
                <a:cubicBezTo>
                  <a:pt x="14091" y="745"/>
                  <a:pt x="14175" y="729"/>
                  <a:pt x="14065" y="685"/>
                </a:cubicBezTo>
                <a:cubicBezTo>
                  <a:pt x="13797" y="577"/>
                  <a:pt x="11076" y="518"/>
                  <a:pt x="10907" y="617"/>
                </a:cubicBezTo>
                <a:cubicBezTo>
                  <a:pt x="10794" y="682"/>
                  <a:pt x="10728" y="685"/>
                  <a:pt x="10623" y="623"/>
                </a:cubicBezTo>
                <a:cubicBezTo>
                  <a:pt x="10529" y="568"/>
                  <a:pt x="10467" y="564"/>
                  <a:pt x="10424" y="613"/>
                </a:cubicBezTo>
                <a:cubicBezTo>
                  <a:pt x="10341" y="708"/>
                  <a:pt x="9816" y="708"/>
                  <a:pt x="9732" y="612"/>
                </a:cubicBezTo>
                <a:cubicBezTo>
                  <a:pt x="9692" y="567"/>
                  <a:pt x="9533" y="554"/>
                  <a:pt x="9334" y="580"/>
                </a:cubicBezTo>
                <a:cubicBezTo>
                  <a:pt x="8973" y="628"/>
                  <a:pt x="6955" y="493"/>
                  <a:pt x="6829" y="412"/>
                </a:cubicBezTo>
                <a:cubicBezTo>
                  <a:pt x="6742" y="357"/>
                  <a:pt x="7222" y="114"/>
                  <a:pt x="7417" y="114"/>
                </a:cubicBezTo>
                <a:cubicBezTo>
                  <a:pt x="7486" y="114"/>
                  <a:pt x="7544" y="90"/>
                  <a:pt x="7544" y="58"/>
                </a:cubicBezTo>
                <a:cubicBezTo>
                  <a:pt x="7544" y="27"/>
                  <a:pt x="4559" y="0"/>
                  <a:pt x="911" y="0"/>
                </a:cubicBezTo>
                <a:lnTo>
                  <a:pt x="740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asted-image.tiff" descr="pasted-image.tiff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10" t="0" r="36630" b="0"/>
          <a:stretch>
            <a:fillRect/>
          </a:stretch>
        </p:blipFill>
        <p:spPr>
          <a:xfrm>
            <a:off x="12204700" y="0"/>
            <a:ext cx="12192001" cy="13716000"/>
          </a:xfrm>
          <a:prstGeom prst="rect">
            <a:avLst/>
          </a:prstGeom>
        </p:spPr>
      </p:pic>
      <p:sp>
        <p:nvSpPr>
          <p:cNvPr id="273" name="转型易犯的错误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00735">
              <a:defRPr spc="-244" sz="8148"/>
            </a:lvl1pPr>
          </a:lstStyle>
          <a:p>
            <a:pPr/>
            <a:r>
              <a:t>转型易犯的错误</a:t>
            </a:r>
          </a:p>
        </p:txBody>
      </p:sp>
      <p:sp>
        <p:nvSpPr>
          <p:cNvPr id="274" name="将 DevOps 转型视为一次性项目…"/>
          <p:cNvSpPr txBox="1"/>
          <p:nvPr>
            <p:ph type="body" sz="half" idx="1"/>
          </p:nvPr>
        </p:nvSpPr>
        <p:spPr>
          <a:xfrm>
            <a:off x="1270000" y="4267200"/>
            <a:ext cx="10438007" cy="8432800"/>
          </a:xfrm>
          <a:prstGeom prst="rect">
            <a:avLst/>
          </a:prstGeom>
        </p:spPr>
        <p:txBody>
          <a:bodyPr/>
          <a:lstStyle/>
          <a:p>
            <a:pPr marL="889000" indent="-889000">
              <a:buClrTx/>
              <a:buAutoNum type="arabicPeriod" startAt="1"/>
            </a:pPr>
            <a:r>
              <a:t>将 DevOps 转型视为一次性项目</a:t>
            </a:r>
          </a:p>
          <a:p>
            <a:pPr marL="889000" indent="-889000">
              <a:buClrTx/>
              <a:buAutoNum type="arabicPeriod" startAt="1"/>
            </a:pPr>
            <a:r>
              <a:t>将转型视为自上向下的工作</a:t>
            </a:r>
          </a:p>
          <a:p>
            <a:pPr marL="889000" indent="-889000">
              <a:buClrTx/>
              <a:buAutoNum type="arabicPeriod" startAt="1"/>
            </a:pPr>
            <a:r>
              <a:t>上下之间未能就预期成果达成一致，就向下层传达指令</a:t>
            </a:r>
          </a:p>
        </p:txBody>
      </p:sp>
      <p:sp>
        <p:nvSpPr>
          <p:cNvPr id="275" name="三个大坑"/>
          <p:cNvSpPr txBox="1"/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三个大坑</a:t>
            </a:r>
          </a:p>
        </p:txBody>
      </p:sp>
      <p:pic>
        <p:nvPicPr>
          <p:cNvPr id="276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6206" y="8796115"/>
            <a:ext cx="17033102" cy="46273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DevOps-by-Example-3gamma-1.jpg" descr="DevOps-by-Example-3gamma-1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5743" t="0" r="45326" b="0"/>
          <a:stretch>
            <a:fillRect/>
          </a:stretch>
        </p:blipFill>
        <p:spPr>
          <a:xfrm>
            <a:off x="12191999" y="-25400"/>
            <a:ext cx="12192001" cy="13766800"/>
          </a:xfrm>
          <a:prstGeom prst="rect">
            <a:avLst/>
          </a:prstGeom>
        </p:spPr>
      </p:pic>
      <p:sp>
        <p:nvSpPr>
          <p:cNvPr id="279" name="小组讨论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小组讨论</a:t>
            </a:r>
          </a:p>
        </p:txBody>
      </p:sp>
      <p:sp>
        <p:nvSpPr>
          <p:cNvPr id="280" name="什么转型方式适合我们？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什么转型方式适合我们？</a:t>
            </a:r>
          </a:p>
          <a:p>
            <a:pPr/>
            <a:r>
              <a:t>为什么？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技术能力"/>
          <p:cNvSpPr txBox="1"/>
          <p:nvPr>
            <p:ph type="title"/>
          </p:nvPr>
        </p:nvSpPr>
        <p:spPr>
          <a:xfrm>
            <a:off x="357145" y="492681"/>
            <a:ext cx="5127710" cy="1557857"/>
          </a:xfrm>
          <a:prstGeom prst="rect">
            <a:avLst/>
          </a:prstGeom>
        </p:spPr>
        <p:txBody>
          <a:bodyPr/>
          <a:lstStyle>
            <a:lvl1pPr>
              <a:defRPr spc="-209" sz="7000" u="sng"/>
            </a:lvl1pPr>
          </a:lstStyle>
          <a:p>
            <a:pPr/>
            <a:r>
              <a:t>技术能力</a:t>
            </a:r>
          </a:p>
        </p:txBody>
      </p:sp>
      <p:sp>
        <p:nvSpPr>
          <p:cNvPr id="283" name="流程能力"/>
          <p:cNvSpPr txBox="1"/>
          <p:nvPr/>
        </p:nvSpPr>
        <p:spPr>
          <a:xfrm>
            <a:off x="10623633" y="492681"/>
            <a:ext cx="5127710" cy="15578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lnSpc>
                <a:spcPct val="90000"/>
              </a:lnSpc>
              <a:defRPr spc="-209" sz="7000" u="sng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pPr/>
            <a:r>
              <a:t>流程能力</a:t>
            </a:r>
          </a:p>
        </p:txBody>
      </p:sp>
      <p:sp>
        <p:nvSpPr>
          <p:cNvPr id="284" name="文化能力"/>
          <p:cNvSpPr txBox="1"/>
          <p:nvPr/>
        </p:nvSpPr>
        <p:spPr>
          <a:xfrm>
            <a:off x="10623633" y="9183220"/>
            <a:ext cx="5127710" cy="15578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lnSpc>
                <a:spcPct val="90000"/>
              </a:lnSpc>
              <a:defRPr spc="-209" sz="7000" u="sng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pPr/>
            <a:r>
              <a:t>文化能力</a:t>
            </a:r>
          </a:p>
        </p:txBody>
      </p:sp>
      <p:sp>
        <p:nvSpPr>
          <p:cNvPr id="285" name="度量能力"/>
          <p:cNvSpPr txBox="1"/>
          <p:nvPr/>
        </p:nvSpPr>
        <p:spPr>
          <a:xfrm>
            <a:off x="10623633" y="4743682"/>
            <a:ext cx="5127710" cy="15578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lnSpc>
                <a:spcPct val="90000"/>
              </a:lnSpc>
              <a:defRPr spc="-209" sz="7000" u="sng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pPr/>
            <a:r>
              <a:t>度量能力</a:t>
            </a:r>
          </a:p>
        </p:txBody>
      </p:sp>
      <p:sp>
        <p:nvSpPr>
          <p:cNvPr id="286" name="版本控制…"/>
          <p:cNvSpPr txBox="1"/>
          <p:nvPr/>
        </p:nvSpPr>
        <p:spPr>
          <a:xfrm>
            <a:off x="1027336" y="2288574"/>
            <a:ext cx="8841815" cy="10473438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442090"/>
          <a:lstStyle/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版本控制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主干开发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持续集成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部署自动化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持续测试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持续交付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架构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赋权团队选择工具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测试数据管理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安全早期介入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数据库变更管理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云基础架构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代码可维护性</a:t>
            </a:r>
          </a:p>
        </p:txBody>
      </p:sp>
      <p:sp>
        <p:nvSpPr>
          <p:cNvPr id="287" name="团队实验…"/>
          <p:cNvSpPr txBox="1"/>
          <p:nvPr/>
        </p:nvSpPr>
        <p:spPr>
          <a:xfrm>
            <a:off x="11213953" y="2094670"/>
            <a:ext cx="12020448" cy="3383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601022"/>
          <a:lstStyle/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团队实验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简化变更审核流程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客户反馈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价值流的可视化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小批量工作方式</a:t>
            </a:r>
          </a:p>
        </p:txBody>
      </p:sp>
      <p:sp>
        <p:nvSpPr>
          <p:cNvPr id="288" name="基于监控系统做出明智业务决策…"/>
          <p:cNvSpPr txBox="1"/>
          <p:nvPr/>
        </p:nvSpPr>
        <p:spPr>
          <a:xfrm>
            <a:off x="11366707" y="6340354"/>
            <a:ext cx="12396445" cy="3383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619822"/>
          <a:lstStyle/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基于监控系统做出明智业务决策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监控和可观测性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主动式故障告警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限制在制品数量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可视化管理</a:t>
            </a:r>
          </a:p>
        </p:txBody>
      </p:sp>
      <p:sp>
        <p:nvSpPr>
          <p:cNvPr id="289" name="培养高度信任的生机文化…"/>
          <p:cNvSpPr txBox="1"/>
          <p:nvPr/>
        </p:nvSpPr>
        <p:spPr>
          <a:xfrm>
            <a:off x="11429553" y="10586039"/>
            <a:ext cx="11589248" cy="3383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579462"/>
          <a:lstStyle/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培养高度信任的生机文化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学习文化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工作满意度</a:t>
            </a:r>
          </a:p>
          <a:p>
            <a:pPr marL="256116" indent="-256116" algn="l" defTabSz="457200">
              <a:lnSpc>
                <a:spcPct val="117999"/>
              </a:lnSpc>
              <a:buSzPct val="50000"/>
              <a:buBlip>
                <a:blip r:embed="rId2"/>
              </a:buBlip>
              <a:defRPr b="1" sz="5000">
                <a:solidFill>
                  <a:schemeClr val="accent2">
                    <a:hueOff val="63096"/>
                    <a:satOff val="2685"/>
                    <a:lumOff val="-934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变革领导力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图像" descr="图像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0479" t="0" r="20479" b="0"/>
          <a:stretch>
            <a:fillRect/>
          </a:stretch>
        </p:blipFill>
        <p:spPr>
          <a:xfrm>
            <a:off x="12192000" y="-25400"/>
            <a:ext cx="12192000" cy="13766800"/>
          </a:xfrm>
          <a:prstGeom prst="rect">
            <a:avLst/>
          </a:prstGeom>
        </p:spPr>
      </p:pic>
      <p:sp>
        <p:nvSpPr>
          <p:cNvPr id="292" name="工作的可视化管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工作的可视化管理</a:t>
            </a:r>
          </a:p>
        </p:txBody>
      </p:sp>
      <p:sp>
        <p:nvSpPr>
          <p:cNvPr id="293" name="流程能力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流程能力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如何实现可视化管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08990">
              <a:defRPr spc="-246" sz="8232"/>
            </a:lvl1pPr>
          </a:lstStyle>
          <a:p>
            <a:pPr/>
            <a:r>
              <a:t>如何实现可视化管理</a:t>
            </a:r>
          </a:p>
        </p:txBody>
      </p:sp>
      <p:sp>
        <p:nvSpPr>
          <p:cNvPr id="296" name="高手是这样的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高手是这样的</a:t>
            </a:r>
          </a:p>
        </p:txBody>
      </p:sp>
      <p:sp>
        <p:nvSpPr>
          <p:cNvPr id="297" name="团队了解工作如何从商业创意转变为客户之所需，包括产品或功能。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团队了解工作如何从商业创意转变为客户之所需，包括产品或功能。</a:t>
            </a:r>
          </a:p>
          <a:p>
            <a:pPr/>
            <a:r>
              <a:t>团队可以清晰了解此工作流程。</a:t>
            </a:r>
          </a:p>
          <a:p>
            <a:pPr/>
            <a:r>
              <a:t>工作流程（包括其当前状态）显示在可视化显示设备或信息中心上。</a:t>
            </a:r>
          </a:p>
          <a:p>
            <a:pPr/>
            <a:r>
              <a:t>整个价值流中产品开发工作流程的相关信息可随时使用。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使用价值流映射分析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08990">
              <a:defRPr spc="-246" sz="8232"/>
            </a:lvl1pPr>
          </a:lstStyle>
          <a:p>
            <a:pPr/>
            <a:r>
              <a:t>使用价值流映射分析</a:t>
            </a:r>
          </a:p>
        </p:txBody>
      </p:sp>
      <p:sp>
        <p:nvSpPr>
          <p:cNvPr id="300" name="每个产品都做一年一次的 VSM 分析研讨会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767715">
              <a:defRPr sz="5022"/>
            </a:lvl1pPr>
          </a:lstStyle>
          <a:p>
            <a:pPr/>
            <a:r>
              <a:t>每个产品都做一年一次的 VSM 分析研讨会</a:t>
            </a:r>
          </a:p>
        </p:txBody>
      </p:sp>
      <p:sp>
        <p:nvSpPr>
          <p:cNvPr id="301" name="参与方：业务线、设计、测试、质量保证、运维和支持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参与方：业务线、设计、测试、质量保证、运维和支持</a:t>
            </a:r>
          </a:p>
          <a:p>
            <a:pPr/>
            <a:r>
              <a:t>拆分和梳理：价值流拆分为 5 到 15 个流程模块</a:t>
            </a:r>
          </a:p>
          <a:p>
            <a:pPr/>
            <a:r>
              <a:t>关键点：</a:t>
            </a:r>
          </a:p>
          <a:p>
            <a:pPr lvl="1"/>
            <a:r>
              <a:t>准备期</a:t>
            </a:r>
          </a:p>
          <a:p>
            <a:pPr lvl="1"/>
            <a:r>
              <a:t>处理器</a:t>
            </a:r>
          </a:p>
          <a:p>
            <a:pPr lvl="1"/>
            <a:r>
              <a:t>C/A%</a:t>
            </a:r>
          </a:p>
        </p:txBody>
      </p:sp>
      <p:pic>
        <p:nvPicPr>
          <p:cNvPr id="302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99792" y="6622375"/>
            <a:ext cx="16173049" cy="69838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使用精益敏捷看板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08990">
              <a:defRPr spc="-246" sz="8232"/>
            </a:lvl1pPr>
          </a:lstStyle>
          <a:p>
            <a:pPr/>
            <a:r>
              <a:t>使用精益敏捷看板</a:t>
            </a:r>
          </a:p>
        </p:txBody>
      </p:sp>
      <p:sp>
        <p:nvSpPr>
          <p:cNvPr id="305" name="开展和知道日常工作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开展和知道日常工作</a:t>
            </a:r>
          </a:p>
        </p:txBody>
      </p:sp>
      <p:sp>
        <p:nvSpPr>
          <p:cNvPr id="306" name="幻灯片项目符号文本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7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65765" y="3448399"/>
            <a:ext cx="13293222" cy="99445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工作可视化管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08990">
              <a:defRPr spc="-246" sz="8232"/>
            </a:lvl1pPr>
          </a:lstStyle>
          <a:p>
            <a:pPr/>
            <a:r>
              <a:t>工作可视化管理</a:t>
            </a:r>
          </a:p>
        </p:txBody>
      </p:sp>
      <p:sp>
        <p:nvSpPr>
          <p:cNvPr id="310" name="常见困难和误区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常见困难和误区</a:t>
            </a:r>
          </a:p>
        </p:txBody>
      </p:sp>
      <p:sp>
        <p:nvSpPr>
          <p:cNvPr id="311" name="高估组织知识的状态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19684" indent="-519684" defTabSz="2267711">
              <a:spcBef>
                <a:spcPts val="2200"/>
              </a:spcBef>
              <a:defRPr sz="4464"/>
            </a:pPr>
            <a:r>
              <a:t>高估组织知识的状态</a:t>
            </a:r>
          </a:p>
          <a:p>
            <a:pPr marL="519684" indent="-519684" defTabSz="2267711">
              <a:spcBef>
                <a:spcPts val="2200"/>
              </a:spcBef>
              <a:defRPr sz="4464"/>
            </a:pPr>
            <a:r>
              <a:t>无法映射整个价值流</a:t>
            </a:r>
          </a:p>
          <a:p>
            <a:pPr marL="519684" indent="-519684" defTabSz="2267711">
              <a:spcBef>
                <a:spcPts val="2200"/>
              </a:spcBef>
              <a:defRPr sz="4464"/>
            </a:pPr>
            <a:r>
              <a:t>专注于难以改进的领域</a:t>
            </a:r>
          </a:p>
          <a:p>
            <a:pPr marL="519684" indent="-519684" defTabSz="2267711">
              <a:spcBef>
                <a:spcPts val="2200"/>
              </a:spcBef>
              <a:defRPr sz="4464"/>
            </a:pPr>
            <a:r>
              <a:t>想做的改变，而得不到领导支持和授意</a:t>
            </a:r>
          </a:p>
          <a:p>
            <a:pPr marL="519684" indent="-519684" defTabSz="2267711">
              <a:spcBef>
                <a:spcPts val="2200"/>
              </a:spcBef>
              <a:defRPr sz="4464"/>
            </a:pPr>
            <a:r>
              <a:t>解决方法：</a:t>
            </a:r>
          </a:p>
          <a:p>
            <a:pPr lvl="1" marL="1039368" indent="-519684" defTabSz="2267711">
              <a:spcBef>
                <a:spcPts val="2200"/>
              </a:spcBef>
              <a:defRPr sz="4464"/>
            </a:pPr>
            <a:r>
              <a:t>收集任何可以证明焦油坑的证明，时间浪费，返工率。。。。</a:t>
            </a:r>
          </a:p>
          <a:p>
            <a:pPr lvl="1" marL="1039368" indent="-519684" defTabSz="2267711">
              <a:spcBef>
                <a:spcPts val="2200"/>
              </a:spcBef>
              <a:defRPr sz="4464"/>
            </a:pPr>
            <a:r>
              <a:t>用 VSM 探索那些鲜为人知的，隐藏的坑爹的数据</a:t>
            </a:r>
          </a:p>
          <a:p>
            <a:pPr lvl="1" marL="1039368" indent="-519684" defTabSz="2267711">
              <a:spcBef>
                <a:spcPts val="2200"/>
              </a:spcBef>
              <a:defRPr sz="4464"/>
            </a:pPr>
            <a:r>
              <a:t>用看板揭露大家无视的高并发导致大高冲突率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图像" descr="图像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0479" t="0" r="20479" b="0"/>
          <a:stretch>
            <a:fillRect/>
          </a:stretch>
        </p:blipFill>
        <p:spPr>
          <a:xfrm>
            <a:off x="12192000" y="-25400"/>
            <a:ext cx="12192000" cy="13766800"/>
          </a:xfrm>
          <a:prstGeom prst="rect">
            <a:avLst/>
          </a:prstGeom>
        </p:spPr>
      </p:pic>
      <p:sp>
        <p:nvSpPr>
          <p:cNvPr id="314" name="小批量的工作方式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小批量的工作方式</a:t>
            </a:r>
          </a:p>
        </p:txBody>
      </p:sp>
      <p:sp>
        <p:nvSpPr>
          <p:cNvPr id="315" name="流程能力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流程能力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小批量工作方式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08990">
              <a:defRPr spc="-246" sz="8232"/>
            </a:lvl1pPr>
          </a:lstStyle>
          <a:p>
            <a:pPr/>
            <a:r>
              <a:t>小批量工作方式</a:t>
            </a:r>
          </a:p>
        </p:txBody>
      </p:sp>
      <p:sp>
        <p:nvSpPr>
          <p:cNvPr id="318" name="优势和福利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优势和福利</a:t>
            </a:r>
          </a:p>
        </p:txBody>
      </p:sp>
      <p:sp>
        <p:nvSpPr>
          <p:cNvPr id="319" name="可让你更快速地获取有关变更的反馈，从而更轻松地对问题进行分类和修复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可让你更快速地获取有关变更的反馈，从而更轻松地对问题进行分类和修复</a:t>
            </a:r>
          </a:p>
          <a:p>
            <a:pPr/>
            <a:r>
              <a:t>可提升工作效率和动力</a:t>
            </a:r>
          </a:p>
          <a:p>
            <a:pPr/>
            <a:r>
              <a:t>可防止你的组织屈服于沉没成本谬论</a:t>
            </a:r>
          </a:p>
          <a:p>
            <a:pPr/>
          </a:p>
          <a:p>
            <a:pPr/>
            <a:r>
              <a:t>产品/特性级别：最简可行产品（英文简称为 MVP）是指产品的原型</a:t>
            </a:r>
          </a:p>
          <a:p>
            <a:pPr/>
            <a:r>
              <a:t>团队每日工作级别：主干开发+持续集成，每一提交，少量功能分支并发，遇到了困难—-重构项目/产品/代码架构，改善团队协作和沟通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asted-image.tiff" descr="pasted-image.tiff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245" r="0" b="47109"/>
          <a:stretch>
            <a:fillRect/>
          </a:stretch>
        </p:blipFill>
        <p:spPr>
          <a:xfrm>
            <a:off x="12192000" y="-25400"/>
            <a:ext cx="12192000" cy="13766800"/>
          </a:xfrm>
          <a:prstGeom prst="rect">
            <a:avLst/>
          </a:prstGeom>
        </p:spPr>
      </p:pic>
      <p:sp>
        <p:nvSpPr>
          <p:cNvPr id="168" name="何谓DevO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何谓DevOps</a:t>
            </a:r>
          </a:p>
        </p:txBody>
      </p:sp>
      <p:sp>
        <p:nvSpPr>
          <p:cNvPr id="169" name="系统级产出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系统级产出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小批量工作方式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08990">
              <a:defRPr spc="-246" sz="8232"/>
            </a:lvl1pPr>
          </a:lstStyle>
          <a:p>
            <a:pPr/>
            <a:r>
              <a:t>小批量工作方式</a:t>
            </a:r>
          </a:p>
        </p:txBody>
      </p:sp>
      <p:sp>
        <p:nvSpPr>
          <p:cNvPr id="322" name="遵循下列 INVEST 原则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767715">
              <a:defRPr sz="5022"/>
            </a:lvl1pPr>
          </a:lstStyle>
          <a:p>
            <a:pPr/>
            <a:r>
              <a:t>遵循下列 INVEST 原则</a:t>
            </a:r>
          </a:p>
        </p:txBody>
      </p:sp>
      <p:sp>
        <p:nvSpPr>
          <p:cNvPr id="323" name="独立性：尽量使特定批次的工作独立于其他批次，让团队可以按任意顺序处理这些特定工作，并独立于其他批次的工作进行部署和验证。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53212" indent="-553212" defTabSz="2414016">
              <a:spcBef>
                <a:spcPts val="2300"/>
              </a:spcBef>
              <a:defRPr sz="4752"/>
            </a:pPr>
            <a:r>
              <a:t>独立性：尽量使特定批次的工作独立于其他批次，让团队可以按任意顺序处理这些特定工作，并独立于其他批次的工作进行部署和验证。</a:t>
            </a:r>
          </a:p>
          <a:p>
            <a:pPr marL="553212" indent="-553212" defTabSz="2414016">
              <a:spcBef>
                <a:spcPts val="2300"/>
              </a:spcBef>
              <a:defRPr sz="4752"/>
            </a:pPr>
            <a:r>
              <a:t>可协商性：每批次工作都是可迭代的，并且可以在收到反馈后重新进行协商。</a:t>
            </a:r>
          </a:p>
          <a:p>
            <a:pPr marL="553212" indent="-553212" defTabSz="2414016">
              <a:spcBef>
                <a:spcPts val="2300"/>
              </a:spcBef>
              <a:defRPr sz="4752"/>
            </a:pPr>
            <a:r>
              <a:t>有价值：每批次工作都有一定的作用，并且都会为利益相关者带来价值。</a:t>
            </a:r>
          </a:p>
          <a:p>
            <a:pPr marL="553212" indent="-553212" defTabSz="2414016">
              <a:spcBef>
                <a:spcPts val="2300"/>
              </a:spcBef>
              <a:defRPr sz="4752"/>
            </a:pPr>
            <a:r>
              <a:t>可估算性：各批次工作都可提供足够的相关信息，让你可以轻松估算范围。</a:t>
            </a:r>
          </a:p>
          <a:p>
            <a:pPr marL="553212" indent="-553212" defTabSz="2414016">
              <a:spcBef>
                <a:spcPts val="2300"/>
              </a:spcBef>
              <a:defRPr sz="4752"/>
            </a:pPr>
            <a:r>
              <a:t>规模小：在 Sprint 期间，你应该能够以较短的时间增量（即数小时到数天）完成各批次工作。</a:t>
            </a:r>
          </a:p>
          <a:p>
            <a:pPr marL="553212" indent="-553212" defTabSz="2414016">
              <a:spcBef>
                <a:spcPts val="2300"/>
              </a:spcBef>
              <a:defRPr sz="4752"/>
            </a:pPr>
            <a:r>
              <a:t>可测试性：每批次工作都可以按照用户期望的方式进行测试、监控和验证。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减小工作批次规模的方法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08990">
              <a:defRPr spc="-246" sz="8232"/>
            </a:lvl1pPr>
          </a:lstStyle>
          <a:p>
            <a:pPr/>
            <a:r>
              <a:t>减小工作批次规模的方法</a:t>
            </a:r>
          </a:p>
        </p:txBody>
      </p:sp>
      <p:sp>
        <p:nvSpPr>
          <p:cNvPr id="326" name="产品的计划和落地要配合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产品的计划和落地要配合</a:t>
            </a:r>
          </a:p>
        </p:txBody>
      </p:sp>
      <p:sp>
        <p:nvSpPr>
          <p:cNvPr id="327" name="工作的分解方式支持团队更频繁地进行生产发布。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工作的分解方式支持团队更频繁地进行生产发布。</a:t>
            </a:r>
          </a:p>
          <a:p>
            <a:pPr/>
            <a:r>
              <a:t>开发者在将工作分解为可在数小时（而非数天）内完成的小规模变更方面拥有丰富的经验。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软件交付&amp;运维效能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751205">
              <a:defRPr sz="4004"/>
            </a:lvl1pPr>
          </a:lstStyle>
          <a:p>
            <a:pPr/>
            <a:r>
              <a:t>软件交付&amp;运维效能</a:t>
            </a:r>
          </a:p>
        </p:txBody>
      </p:sp>
      <p:sp>
        <p:nvSpPr>
          <p:cNvPr id="172" name="DevOps 是一项组织和文化运动，旨在加快软件交付速度，提高服务可靠性，并在软件的利益干系方之间建立共享的目标。"/>
          <p:cNvSpPr txBox="1"/>
          <p:nvPr>
            <p:ph type="body" idx="1"/>
          </p:nvPr>
        </p:nvSpPr>
        <p:spPr>
          <a:xfrm>
            <a:off x="1270000" y="3613473"/>
            <a:ext cx="21844000" cy="6489053"/>
          </a:xfrm>
          <a:prstGeom prst="rect">
            <a:avLst/>
          </a:prstGeom>
        </p:spPr>
        <p:txBody>
          <a:bodyPr/>
          <a:lstStyle/>
          <a:p>
            <a:pPr/>
            <a:r>
              <a:t>DevOps 是一项组织和文化运动，旨在加快软件交付速度，提高服务可靠性，并在软件的利益干系方之间建立共享的目标。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asted-image.tiff" descr="pasted-image.tiff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4431081" y="4272218"/>
            <a:ext cx="7688755" cy="5171808"/>
          </a:xfrm>
          <a:prstGeom prst="rect">
            <a:avLst/>
          </a:prstGeom>
        </p:spPr>
      </p:pic>
      <p:sp>
        <p:nvSpPr>
          <p:cNvPr id="175" name="小调查（4 个问题）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小调查（4 个问题）</a:t>
            </a:r>
          </a:p>
        </p:txBody>
      </p:sp>
      <p:sp>
        <p:nvSpPr>
          <p:cNvPr id="176" name="关于你所在的团队/部门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关于你所在的团队/部门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Key 1：lead tim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92479">
              <a:defRPr spc="-241" sz="8064"/>
            </a:lvl1pPr>
          </a:lstStyle>
          <a:p>
            <a:pPr/>
            <a:r>
              <a:t>Key 1：lead time</a:t>
            </a:r>
          </a:p>
        </p:txBody>
      </p:sp>
      <p:sp>
        <p:nvSpPr>
          <p:cNvPr id="179" name="前置时间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前置时间</a:t>
            </a:r>
          </a:p>
        </p:txBody>
      </p:sp>
      <p:sp>
        <p:nvSpPr>
          <p:cNvPr id="180" name="对于你工作的主要应用或服务，你的变更准备时间是多少（也就是说，从代码提交，到代码在生产环境中成功运行需要多长时间）？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对于你工作的主要应用或服务，你的变更准备时间是多少（也就是说，从代码提交，到代码在生产环境中成功运行需要多长时间）？</a:t>
            </a:r>
          </a:p>
          <a:p>
            <a:pPr lvl="1">
              <a:defRPr sz="4000"/>
            </a:pPr>
            <a:r>
              <a:t>6 个月以上</a:t>
            </a:r>
          </a:p>
          <a:p>
            <a:pPr lvl="1">
              <a:defRPr sz="4000"/>
            </a:pPr>
            <a:r>
              <a:t>1 个月到 6 个月</a:t>
            </a:r>
          </a:p>
          <a:p>
            <a:pPr lvl="1">
              <a:defRPr sz="4000"/>
            </a:pPr>
            <a:r>
              <a:t>1 周到 1 个月</a:t>
            </a:r>
          </a:p>
          <a:p>
            <a:pPr lvl="1">
              <a:defRPr sz="4000"/>
            </a:pPr>
            <a:r>
              <a:t>1 天以内</a:t>
            </a:r>
          </a:p>
          <a:p>
            <a:pPr lvl="1">
              <a:defRPr sz="4000"/>
            </a:pPr>
            <a:r>
              <a:t>1 小时以内</a:t>
            </a:r>
          </a:p>
        </p:txBody>
      </p:sp>
      <p:pic>
        <p:nvPicPr>
          <p:cNvPr id="181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73513" y="7612570"/>
            <a:ext cx="6289256" cy="36411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Key2：Deploy frequenc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92479">
              <a:defRPr spc="-241" sz="8064"/>
            </a:lvl1pPr>
          </a:lstStyle>
          <a:p>
            <a:pPr/>
            <a:r>
              <a:t>Key2：Deploy frequency</a:t>
            </a:r>
          </a:p>
        </p:txBody>
      </p:sp>
      <p:sp>
        <p:nvSpPr>
          <p:cNvPr id="184" name="部署频率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部署频率</a:t>
            </a:r>
          </a:p>
        </p:txBody>
      </p:sp>
      <p:sp>
        <p:nvSpPr>
          <p:cNvPr id="185" name="对于你工作的主要应用或服务，你的组织将代码部署到生产中或发布给最终用户的频率是怎样的？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对于你工作的主要应用或服务，你的组织将代码部署到生产中或发布给最终用户的频率是怎样的？</a:t>
            </a:r>
          </a:p>
          <a:p>
            <a:pPr lvl="1">
              <a:defRPr sz="4000"/>
            </a:pPr>
            <a:r>
              <a:t>小于 6个月1 次</a:t>
            </a:r>
          </a:p>
          <a:p>
            <a:pPr lvl="1">
              <a:defRPr sz="4000"/>
            </a:pPr>
            <a:r>
              <a:t>在每 6 个月一次，到 1 个月一次之间</a:t>
            </a:r>
          </a:p>
          <a:p>
            <a:pPr lvl="1">
              <a:defRPr sz="4000"/>
            </a:pPr>
            <a:r>
              <a:t>在 1 周一次，到1 个月一次之间</a:t>
            </a:r>
          </a:p>
          <a:p>
            <a:pPr lvl="1">
              <a:defRPr sz="4000"/>
            </a:pPr>
            <a:r>
              <a:t>在 1 天一次，到1 周一次之间</a:t>
            </a:r>
          </a:p>
          <a:p>
            <a:pPr lvl="1">
              <a:defRPr sz="4000"/>
            </a:pPr>
            <a:r>
              <a:t>在 1 小时一次，到1 天一次之间</a:t>
            </a:r>
          </a:p>
          <a:p>
            <a:pPr lvl="1">
              <a:defRPr sz="4000"/>
            </a:pPr>
            <a:r>
              <a:t>按需部署（每天部署多次）</a:t>
            </a:r>
          </a:p>
        </p:txBody>
      </p:sp>
      <p:pic>
        <p:nvPicPr>
          <p:cNvPr id="186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229935" y="7976688"/>
            <a:ext cx="5788112" cy="32917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Key3：time to resto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92479">
              <a:defRPr spc="-241" sz="8064"/>
            </a:lvl1pPr>
          </a:lstStyle>
          <a:p>
            <a:pPr/>
            <a:r>
              <a:t>Key3：time to restore</a:t>
            </a:r>
          </a:p>
        </p:txBody>
      </p:sp>
      <p:sp>
        <p:nvSpPr>
          <p:cNvPr id="189" name="恢复时间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恢复时间</a:t>
            </a:r>
          </a:p>
        </p:txBody>
      </p:sp>
      <p:sp>
        <p:nvSpPr>
          <p:cNvPr id="190" name="对于你工作的主要应用或服务，当发生影响用户的服务事故或缺陷时，一般需要多长时间才能恢复服务/修复缺陷（如计划外中断、服务受损、客户宕机）？…"/>
          <p:cNvSpPr txBox="1"/>
          <p:nvPr>
            <p:ph type="body" idx="1"/>
          </p:nvPr>
        </p:nvSpPr>
        <p:spPr>
          <a:xfrm>
            <a:off x="1270000" y="4271367"/>
            <a:ext cx="21844000" cy="8432801"/>
          </a:xfrm>
          <a:prstGeom prst="rect">
            <a:avLst/>
          </a:prstGeom>
        </p:spPr>
        <p:txBody>
          <a:bodyPr/>
          <a:lstStyle/>
          <a:p>
            <a:pPr/>
            <a:r>
              <a:t>对于你工作的主要应用或服务，当发生影响用户的服务事故或缺陷时，一般需要多长时间才能恢复服务/修复缺陷（如计划外中断、服务受损、客户宕机）？</a:t>
            </a:r>
          </a:p>
          <a:p>
            <a:pPr lvl="1">
              <a:defRPr sz="4000"/>
            </a:pPr>
            <a:r>
              <a:t>6 个月以上</a:t>
            </a:r>
          </a:p>
          <a:p>
            <a:pPr lvl="1">
              <a:defRPr sz="4000"/>
            </a:pPr>
            <a:r>
              <a:t>1 到 6 个月</a:t>
            </a:r>
          </a:p>
          <a:p>
            <a:pPr lvl="1">
              <a:defRPr sz="4000"/>
            </a:pPr>
            <a:r>
              <a:t>1 周到 1 个月</a:t>
            </a:r>
          </a:p>
          <a:p>
            <a:pPr lvl="1">
              <a:defRPr sz="4000"/>
            </a:pPr>
            <a:r>
              <a:t>1 天到 1 周</a:t>
            </a:r>
          </a:p>
          <a:p>
            <a:pPr lvl="1">
              <a:defRPr sz="4000"/>
            </a:pPr>
            <a:r>
              <a:t>小于 1 天</a:t>
            </a:r>
          </a:p>
          <a:p>
            <a:pPr lvl="1">
              <a:defRPr sz="4000"/>
            </a:pPr>
            <a:r>
              <a:t>小于 1 小时</a:t>
            </a:r>
          </a:p>
        </p:txBody>
      </p:sp>
      <p:pic>
        <p:nvPicPr>
          <p:cNvPr id="191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40695" y="7695579"/>
            <a:ext cx="5240392" cy="40292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Key4：change fail percentag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92479">
              <a:defRPr spc="-241" sz="8064"/>
            </a:lvl1pPr>
          </a:lstStyle>
          <a:p>
            <a:pPr/>
            <a:r>
              <a:t>Key4：change fail percentage</a:t>
            </a:r>
          </a:p>
        </p:txBody>
      </p:sp>
      <p:sp>
        <p:nvSpPr>
          <p:cNvPr id="194" name="变更失败率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变更失败率</a:t>
            </a:r>
          </a:p>
        </p:txBody>
      </p:sp>
      <p:sp>
        <p:nvSpPr>
          <p:cNvPr id="195" name="对于你工作的主要应用或服务，在对生产或向用户发布的变更中，由于变更而导致服务降级（如服务受损或中断），并随后需要修复（如需要热补丁、回滚、向前修复、补丁）的比例是多少？"/>
          <p:cNvSpPr txBox="1"/>
          <p:nvPr>
            <p:ph type="body" sz="quarter" idx="1"/>
          </p:nvPr>
        </p:nvSpPr>
        <p:spPr>
          <a:xfrm>
            <a:off x="1270000" y="4267200"/>
            <a:ext cx="21844000" cy="2818582"/>
          </a:xfrm>
          <a:prstGeom prst="rect">
            <a:avLst/>
          </a:prstGeom>
        </p:spPr>
        <p:txBody>
          <a:bodyPr/>
          <a:lstStyle/>
          <a:p>
            <a:pPr/>
            <a:r>
              <a:t>对于你工作的主要应用或服务，在对生产或向用户发布的变更中，由于变更而导致服务降级（如服务受损或中断），并随后需要修复（如需要热补丁、回滚、向前修复、补丁）的比例是多少？</a:t>
            </a:r>
          </a:p>
        </p:txBody>
      </p:sp>
      <p:sp>
        <p:nvSpPr>
          <p:cNvPr id="196" name="0-15%…"/>
          <p:cNvSpPr txBox="1"/>
          <p:nvPr/>
        </p:nvSpPr>
        <p:spPr>
          <a:xfrm>
            <a:off x="2055675" y="7649141"/>
            <a:ext cx="8516104" cy="36151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425805">
            <a:normAutofit fontScale="100000" lnSpcReduction="0"/>
          </a:bodyPr>
          <a:lstStyle/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000"/>
            </a:pPr>
            <a:r>
              <a:t>0-15%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000"/>
            </a:pPr>
            <a:r>
              <a:t>16-30%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000"/>
            </a:pPr>
            <a:r>
              <a:t>31-45%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000"/>
            </a:pPr>
            <a:r>
              <a:t>46-60%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000"/>
            </a:pPr>
            <a:r>
              <a:t>61-75%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000"/>
            </a:pPr>
            <a:r>
              <a:t>76-100%</a:t>
            </a:r>
          </a:p>
        </p:txBody>
      </p:sp>
      <p:pic>
        <p:nvPicPr>
          <p:cNvPr id="197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48217" y="7756837"/>
            <a:ext cx="5824800" cy="33997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1_ColorGradientLight">
  <a:themeElements>
    <a:clrScheme name="31_ColorGradient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31_ColorGradientLight">
      <a:majorFont>
        <a:latin typeface="Avenir Next Demi Bold"/>
        <a:ea typeface="Avenir Next Demi Bold"/>
        <a:cs typeface="Avenir Next Demi Bold"/>
      </a:majorFont>
      <a:minorFont>
        <a:latin typeface="Avenir Next Demi Bold"/>
        <a:ea typeface="Avenir Next Demi Bold"/>
        <a:cs typeface="Avenir Next Demi Bold"/>
      </a:minorFont>
    </a:fontScheme>
    <a:fmtScheme name="31_ColorGradien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1_ColorGradientLight">
  <a:themeElements>
    <a:clrScheme name="31_ColorGradient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31_ColorGradientLight">
      <a:majorFont>
        <a:latin typeface="Avenir Next Demi Bold"/>
        <a:ea typeface="Avenir Next Demi Bold"/>
        <a:cs typeface="Avenir Next Demi Bold"/>
      </a:majorFont>
      <a:minorFont>
        <a:latin typeface="Avenir Next Demi Bold"/>
        <a:ea typeface="Avenir Next Demi Bold"/>
        <a:cs typeface="Avenir Next Demi Bold"/>
      </a:minorFont>
    </a:fontScheme>
    <a:fmtScheme name="31_ColorGradien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